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7" r:id="rId2"/>
    <p:sldId id="288" r:id="rId3"/>
    <p:sldId id="289" r:id="rId4"/>
    <p:sldId id="256" r:id="rId5"/>
    <p:sldId id="260" r:id="rId6"/>
    <p:sldId id="286" r:id="rId7"/>
    <p:sldId id="261" r:id="rId8"/>
    <p:sldId id="262" r:id="rId9"/>
    <p:sldId id="263" r:id="rId10"/>
    <p:sldId id="264" r:id="rId11"/>
    <p:sldId id="265" r:id="rId12"/>
    <p:sldId id="279" r:id="rId13"/>
    <p:sldId id="284" r:id="rId14"/>
    <p:sldId id="267" r:id="rId15"/>
    <p:sldId id="285" r:id="rId16"/>
    <p:sldId id="269" r:id="rId17"/>
    <p:sldId id="268" r:id="rId18"/>
    <p:sldId id="290" r:id="rId19"/>
    <p:sldId id="291" r:id="rId20"/>
    <p:sldId id="273" r:id="rId21"/>
    <p:sldId id="274" r:id="rId22"/>
    <p:sldId id="275" r:id="rId23"/>
    <p:sldId id="27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AA1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40" d="100"/>
          <a:sy n="40" d="100"/>
        </p:scale>
        <p:origin x="-1378" y="-1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FFC112-948A-4347-8DEA-D5F9237590DD}" type="datetimeFigureOut">
              <a:rPr lang="en-US" smtClean="0"/>
              <a:t>3/24/2015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FCF8E8-5625-8540-8F64-5863AB91660A}" type="slidenum">
              <a:rPr lang="en-US" smtClean="0"/>
              <a:t>‹#›</a:t>
            </a:fld>
            <a:endParaRPr lang="en-US"/>
          </a:p>
        </p:txBody>
      </p:sp>
    </p:spTree>
    <p:extLst>
      <p:ext uri="{BB962C8B-B14F-4D97-AF65-F5344CB8AC3E}">
        <p14:creationId xmlns:p14="http://schemas.microsoft.com/office/powerpoint/2010/main" val="2586178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38ED4E1-E664-3047-A02F-D1D6B7DB78C5}" type="slidenum">
              <a:rPr lang="en-US"/>
              <a:pPr>
                <a:defRPr/>
              </a:pPr>
              <a:t>1</a:t>
            </a:fld>
            <a:endParaRPr lang="en-US"/>
          </a:p>
        </p:txBody>
      </p:sp>
      <p:sp>
        <p:nvSpPr>
          <p:cNvPr id="911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113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C9F594-340B-4932-BEAA-7ACB809104D2}" type="slidenum">
              <a:rPr lang="en-US"/>
              <a:pPr/>
              <a:t>12</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r>
              <a:rPr lang="en-US" dirty="0" smtClean="0"/>
              <a:t>Watch video clips. Complete page 3</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as many different pollen grains as there</a:t>
            </a:r>
            <a:r>
              <a:rPr lang="en-US" baseline="0" dirty="0" smtClean="0"/>
              <a:t> are flowering plants and as such these provide valuable tools in branches of science like forensics and taxonomy, the science of classifying organisms.</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13</a:t>
            </a:fld>
            <a:endParaRPr lang="en-US"/>
          </a:p>
        </p:txBody>
      </p:sp>
    </p:spTree>
    <p:extLst>
      <p:ext uri="{BB962C8B-B14F-4D97-AF65-F5344CB8AC3E}">
        <p14:creationId xmlns:p14="http://schemas.microsoft.com/office/powerpoint/2010/main" val="424563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31E1C3-ACF0-6D4F-87C0-3A28253922BF}" type="slidenum">
              <a:rPr lang="en-US"/>
              <a:pPr>
                <a:defRPr/>
              </a:pPr>
              <a:t>14</a:t>
            </a:fld>
            <a:endParaRPr lang="en-US"/>
          </a:p>
        </p:txBody>
      </p:sp>
      <p:sp>
        <p:nvSpPr>
          <p:cNvPr id="10445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445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80746E4-3D6F-A14B-940B-BC32E84E24A9}" type="slidenum">
              <a:rPr lang="en-US"/>
              <a:pPr>
                <a:defRPr/>
              </a:pPr>
              <a:t>16</a:t>
            </a:fld>
            <a:endParaRPr lang="en-US"/>
          </a:p>
        </p:txBody>
      </p:sp>
      <p:sp>
        <p:nvSpPr>
          <p:cNvPr id="10649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649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EB1A13-2510-0F40-BA88-1B34DCC2D5E2}" type="slidenum">
              <a:rPr lang="en-US"/>
              <a:pPr>
                <a:defRPr/>
              </a:pPr>
              <a:t>17</a:t>
            </a:fld>
            <a:endParaRPr lang="en-US"/>
          </a:p>
        </p:txBody>
      </p:sp>
      <p:sp>
        <p:nvSpPr>
          <p:cNvPr id="10547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5475"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F99392E-76EB-4C44-83EB-16F03497E494}" type="slidenum">
              <a:rPr lang="en-US"/>
              <a:pPr>
                <a:defRPr/>
              </a:pPr>
              <a:t>20</a:t>
            </a:fld>
            <a:endParaRPr lang="en-US"/>
          </a:p>
        </p:txBody>
      </p:sp>
      <p:sp>
        <p:nvSpPr>
          <p:cNvPr id="11161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161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05DE8F0-C6A6-A743-8D62-7F8EBC5EA257}" type="slidenum">
              <a:rPr lang="en-US"/>
              <a:pPr>
                <a:defRPr/>
              </a:pPr>
              <a:t>21</a:t>
            </a:fld>
            <a:endParaRPr lang="en-US"/>
          </a:p>
        </p:txBody>
      </p:sp>
      <p:sp>
        <p:nvSpPr>
          <p:cNvPr id="11264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2643"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A8AB57-86E9-A24F-901C-10B407D10448}" type="slidenum">
              <a:rPr lang="en-US"/>
              <a:pPr>
                <a:defRPr/>
              </a:pPr>
              <a:t>22</a:t>
            </a:fld>
            <a:endParaRPr lang="en-US"/>
          </a:p>
        </p:txBody>
      </p:sp>
      <p:sp>
        <p:nvSpPr>
          <p:cNvPr id="11366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366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F9BE450-3898-B442-ACD5-E59864CC685D}" type="slidenum">
              <a:rPr lang="en-US"/>
              <a:pPr>
                <a:defRPr/>
              </a:pPr>
              <a:t>23</a:t>
            </a:fld>
            <a:endParaRPr lang="en-US"/>
          </a:p>
        </p:txBody>
      </p:sp>
      <p:sp>
        <p:nvSpPr>
          <p:cNvPr id="11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469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you know how many species</a:t>
            </a:r>
            <a:r>
              <a:rPr lang="en-US" baseline="0" dirty="0" smtClean="0"/>
              <a:t> of flowering plant there are?  Over a ¼ million.</a:t>
            </a:r>
          </a:p>
          <a:p>
            <a:r>
              <a:rPr lang="en-US" baseline="0" dirty="0" smtClean="0"/>
              <a:t>For a plant to produce flowers it represents a huge investment in energy.  So why do they do it? And the answer like it is to many of life's questions is sex.  They need to be able to spread and mix their genes in order that they can adapt to different environmental niches.</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2</a:t>
            </a:fld>
            <a:endParaRPr lang="en-US"/>
          </a:p>
        </p:txBody>
      </p:sp>
    </p:spTree>
    <p:extLst>
      <p:ext uri="{BB962C8B-B14F-4D97-AF65-F5344CB8AC3E}">
        <p14:creationId xmlns:p14="http://schemas.microsoft.com/office/powerpoint/2010/main" val="2529047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F292550-02A4-4A4B-9C02-DB4E9455770E}" type="slidenum">
              <a:rPr lang="en-US"/>
              <a:pPr>
                <a:defRPr/>
              </a:pPr>
              <a:t>5</a:t>
            </a:fld>
            <a:endParaRPr lang="en-US"/>
          </a:p>
        </p:txBody>
      </p:sp>
      <p:sp>
        <p:nvSpPr>
          <p:cNvPr id="9728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7283" name="Rectangle 3"/>
          <p:cNvSpPr>
            <a:spLocks noGrp="1" noChangeArrowheads="1"/>
          </p:cNvSpPr>
          <p:nvPr>
            <p:ph type="body" idx="1"/>
          </p:nvPr>
        </p:nvSpPr>
        <p:spPr/>
        <p:txBody>
          <a:bodyPr/>
          <a:lstStyle/>
          <a:p>
            <a:pPr eaLnBrk="1" hangingPunct="1">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Complete page</a:t>
            </a:r>
            <a:r>
              <a:rPr lang="en-US" baseline="0" dirty="0" smtClean="0"/>
              <a:t> 2 then review quiz</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6</a:t>
            </a:fld>
            <a:endParaRPr lang="en-US"/>
          </a:p>
        </p:txBody>
      </p:sp>
    </p:spTree>
    <p:extLst>
      <p:ext uri="{BB962C8B-B14F-4D97-AF65-F5344CB8AC3E}">
        <p14:creationId xmlns:p14="http://schemas.microsoft.com/office/powerpoint/2010/main" val="1331597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76FC8B-0938-F243-85A4-E86E33C4CD0A}" type="slidenum">
              <a:rPr lang="en-US"/>
              <a:pPr>
                <a:defRPr/>
              </a:pPr>
              <a:t>7</a:t>
            </a:fld>
            <a:endParaRPr lang="en-US"/>
          </a:p>
        </p:txBody>
      </p:sp>
      <p:sp>
        <p:nvSpPr>
          <p:cNvPr id="9830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830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109C3C2-F892-954A-BE99-42B308102C73}" type="slidenum">
              <a:rPr lang="en-US"/>
              <a:pPr>
                <a:defRPr/>
              </a:pPr>
              <a:t>8</a:t>
            </a:fld>
            <a:endParaRPr lang="en-US"/>
          </a:p>
        </p:txBody>
      </p:sp>
      <p:sp>
        <p:nvSpPr>
          <p:cNvPr id="9933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933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94DF27-6C57-6D49-BAF6-08E7B1F597EE}" type="slidenum">
              <a:rPr lang="en-US"/>
              <a:pPr>
                <a:defRPr/>
              </a:pPr>
              <a:t>9</a:t>
            </a:fld>
            <a:endParaRPr lang="en-US"/>
          </a:p>
        </p:txBody>
      </p:sp>
      <p:sp>
        <p:nvSpPr>
          <p:cNvPr id="10035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0355"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F72616D-62BF-0F47-B54F-67485574E014}" type="slidenum">
              <a:rPr lang="en-US"/>
              <a:pPr>
                <a:defRPr/>
              </a:pPr>
              <a:t>10</a:t>
            </a:fld>
            <a:endParaRPr lang="en-US"/>
          </a:p>
        </p:txBody>
      </p:sp>
      <p:sp>
        <p:nvSpPr>
          <p:cNvPr id="10137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137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E2A343C-E816-5843-83E7-8BF4AB5CD82D}" type="slidenum">
              <a:rPr lang="en-US"/>
              <a:pPr>
                <a:defRPr/>
              </a:pPr>
              <a:t>11</a:t>
            </a:fld>
            <a:endParaRPr lang="en-US"/>
          </a:p>
        </p:txBody>
      </p:sp>
      <p:sp>
        <p:nvSpPr>
          <p:cNvPr id="10240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02403" name="Rectangle 3"/>
          <p:cNvSpPr>
            <a:spLocks noGrp="1" noChangeArrowheads="1"/>
          </p:cNvSpPr>
          <p:nvPr>
            <p:ph type="body" idx="1"/>
          </p:nvPr>
        </p:nvSpPr>
        <p:spPr/>
        <p:txBody>
          <a:bodyPr/>
          <a:lstStyle/>
          <a:p>
            <a:pPr eaLnBrk="1" hangingPunct="1">
              <a:defRPr/>
            </a:pPr>
            <a:r>
              <a:rPr lang="en-US" dirty="0" smtClean="0"/>
              <a:t>In</a:t>
            </a:r>
            <a:r>
              <a:rPr lang="en-US" baseline="0" dirty="0" smtClean="0"/>
              <a:t> an endeavor to mix and spread their genes plant adopt different strategies – they either use wind or insects. </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464429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2181002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917364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r>
              <a:rPr lang="x-none"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BF9A708-B640-8046-A566-F94980331510}" type="slidenum">
              <a:rPr lang="en-GB"/>
              <a:pPr>
                <a:defRPr/>
              </a:pPr>
              <a:t>‹#›</a:t>
            </a:fld>
            <a:endParaRPr lang="en-GB"/>
          </a:p>
        </p:txBody>
      </p:sp>
    </p:spTree>
    <p:extLst>
      <p:ext uri="{BB962C8B-B14F-4D97-AF65-F5344CB8AC3E}">
        <p14:creationId xmlns:p14="http://schemas.microsoft.com/office/powerpoint/2010/main" val="224635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35225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A3BBF224-3481-BF49-8321-376EB3CE05E6}"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89145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A3BBF224-3481-BF49-8321-376EB3CE05E6}"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2630119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A3BBF224-3481-BF49-8321-376EB3CE05E6}" type="datetimeFigureOut">
              <a:rPr lang="en-US" smtClean="0"/>
              <a:t>3/24/2015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3563985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A3BBF224-3481-BF49-8321-376EB3CE05E6}" type="datetimeFigureOut">
              <a:rPr lang="en-US" smtClean="0"/>
              <a:t>3/24/2015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3276958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BF224-3481-BF49-8321-376EB3CE05E6}" type="datetimeFigureOut">
              <a:rPr lang="en-US" smtClean="0"/>
              <a:t>3/24/2015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202745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3BBF224-3481-BF49-8321-376EB3CE05E6}"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582502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3BBF224-3481-BF49-8321-376EB3CE05E6}"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71964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0AA1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BF224-3481-BF49-8321-376EB3CE05E6}" type="datetimeFigureOut">
              <a:rPr lang="en-US" smtClean="0"/>
              <a:t>3/24/2015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969B4-5F49-BD4A-A0B4-DA3C8BB75967}" type="slidenum">
              <a:rPr lang="en-US" smtClean="0"/>
              <a:t>‹#›</a:t>
            </a:fld>
            <a:endParaRPr lang="en-US"/>
          </a:p>
        </p:txBody>
      </p:sp>
    </p:spTree>
    <p:extLst>
      <p:ext uri="{BB962C8B-B14F-4D97-AF65-F5344CB8AC3E}">
        <p14:creationId xmlns:p14="http://schemas.microsoft.com/office/powerpoint/2010/main" val="1034978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bbc.co.uk/programmes/p0031ctn"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1.jpe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6" descr="orangeflowe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3000" contrast="-7000"/>
                    </a14:imgEffect>
                  </a14:imgLayer>
                </a14:imgProps>
              </a:ext>
              <a:ext uri="{28A0092B-C50C-407E-A947-70E740481C1C}">
                <a14:useLocalDpi xmlns:a14="http://schemas.microsoft.com/office/drawing/2010/main" val="0"/>
              </a:ext>
            </a:extLst>
          </a:blip>
          <a:srcRect/>
          <a:stretch>
            <a:fillRect/>
          </a:stretch>
        </p:blipFill>
        <p:spPr bwMode="auto">
          <a:xfrm>
            <a:off x="0" y="-1588"/>
            <a:ext cx="9144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0" y="4365625"/>
            <a:ext cx="7772400" cy="1470025"/>
          </a:xfrm>
        </p:spPr>
        <p:txBody>
          <a:bodyPr>
            <a:normAutofit/>
          </a:bodyPr>
          <a:lstStyle/>
          <a:p>
            <a:pPr eaLnBrk="1" hangingPunct="1">
              <a:defRPr/>
            </a:pPr>
            <a:r>
              <a:rPr lang="en-GB" sz="6600" b="1" dirty="0" smtClean="0"/>
              <a:t>Plant Reproduction</a:t>
            </a:r>
          </a:p>
        </p:txBody>
      </p:sp>
    </p:spTree>
    <p:extLst>
      <p:ext uri="{BB962C8B-B14F-4D97-AF65-F5344CB8AC3E}">
        <p14:creationId xmlns:p14="http://schemas.microsoft.com/office/powerpoint/2010/main" val="672992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81"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276475"/>
            <a:ext cx="3117850" cy="377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362" name="Rectangle 2"/>
          <p:cNvSpPr>
            <a:spLocks noGrp="1" noChangeArrowheads="1"/>
          </p:cNvSpPr>
          <p:nvPr>
            <p:ph type="title"/>
          </p:nvPr>
        </p:nvSpPr>
        <p:spPr>
          <a:xfrm>
            <a:off x="-400050" y="274638"/>
            <a:ext cx="8229600" cy="1143000"/>
          </a:xfrm>
        </p:spPr>
        <p:txBody>
          <a:bodyPr/>
          <a:lstStyle/>
          <a:p>
            <a:pPr eaLnBrk="1" hangingPunct="1">
              <a:defRPr/>
            </a:pPr>
            <a:r>
              <a:rPr lang="en-GB" sz="2800" smtClean="0"/>
              <a:t>Flower Structure Quiz</a:t>
            </a:r>
          </a:p>
        </p:txBody>
      </p:sp>
      <p:sp>
        <p:nvSpPr>
          <p:cNvPr id="15363" name="Rectangle 3"/>
          <p:cNvSpPr>
            <a:spLocks noGrp="1" noChangeArrowheads="1"/>
          </p:cNvSpPr>
          <p:nvPr>
            <p:ph type="body" idx="1"/>
          </p:nvPr>
        </p:nvSpPr>
        <p:spPr>
          <a:xfrm>
            <a:off x="395288" y="1125538"/>
            <a:ext cx="8229600" cy="1036637"/>
          </a:xfrm>
        </p:spPr>
        <p:txBody>
          <a:bodyPr/>
          <a:lstStyle/>
          <a:p>
            <a:pPr eaLnBrk="1" hangingPunct="1">
              <a:lnSpc>
                <a:spcPct val="90000"/>
              </a:lnSpc>
              <a:defRPr/>
            </a:pPr>
            <a:r>
              <a:rPr lang="en-GB" sz="2400" smtClean="0"/>
              <a:t>Which parts of the flower are labelled below:</a:t>
            </a:r>
          </a:p>
        </p:txBody>
      </p:sp>
      <p:sp>
        <p:nvSpPr>
          <p:cNvPr id="15368" name="AutoShape 8">
            <a:hlinkClick r:id="" action="ppaction://macro?name=Wrong" highlightClick="1"/>
          </p:cNvPr>
          <p:cNvSpPr>
            <a:spLocks noChangeArrowheads="1"/>
          </p:cNvSpPr>
          <p:nvPr/>
        </p:nvSpPr>
        <p:spPr bwMode="auto">
          <a:xfrm>
            <a:off x="5003800" y="3308350"/>
            <a:ext cx="3924300" cy="649288"/>
          </a:xfrm>
          <a:prstGeom prst="actionButtonBlank">
            <a:avLst/>
          </a:prstGeom>
          <a:solidFill>
            <a:schemeClr val="accent5">
              <a:lumMod val="40000"/>
              <a:lumOff val="60000"/>
            </a:schemeClr>
          </a:solidFill>
          <a:ln>
            <a:noFill/>
          </a:ln>
          <a:effectLst/>
          <a:extLst/>
        </p:spPr>
        <p:txBody>
          <a:bodyPr wrap="none" anchor="ctr"/>
          <a:lstStyle/>
          <a:p>
            <a:pPr algn="ctr">
              <a:defRPr/>
            </a:pPr>
            <a:r>
              <a:rPr lang="en-GB" sz="2800" dirty="0" smtClean="0">
                <a:cs typeface="Arial" charset="0"/>
              </a:rPr>
              <a:t>B.  X </a:t>
            </a:r>
            <a:r>
              <a:rPr lang="en-GB" sz="2800" dirty="0">
                <a:cs typeface="Arial" charset="0"/>
              </a:rPr>
              <a:t>= filament, Y = anther</a:t>
            </a:r>
          </a:p>
        </p:txBody>
      </p:sp>
      <p:sp>
        <p:nvSpPr>
          <p:cNvPr id="15371" name="Line 11"/>
          <p:cNvSpPr>
            <a:spLocks noChangeShapeType="1"/>
          </p:cNvSpPr>
          <p:nvPr/>
        </p:nvSpPr>
        <p:spPr bwMode="auto">
          <a:xfrm flipH="1" flipV="1">
            <a:off x="2359025" y="2809875"/>
            <a:ext cx="1727200" cy="1588"/>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5372" name="Text Box 12"/>
          <p:cNvSpPr txBox="1">
            <a:spLocks noChangeArrowheads="1"/>
          </p:cNvSpPr>
          <p:nvPr/>
        </p:nvSpPr>
        <p:spPr bwMode="auto">
          <a:xfrm>
            <a:off x="4067175" y="2565400"/>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X</a:t>
            </a:r>
          </a:p>
        </p:txBody>
      </p:sp>
      <p:sp>
        <p:nvSpPr>
          <p:cNvPr id="15374" name="Line 14"/>
          <p:cNvSpPr>
            <a:spLocks noChangeShapeType="1"/>
          </p:cNvSpPr>
          <p:nvPr/>
        </p:nvSpPr>
        <p:spPr bwMode="auto">
          <a:xfrm flipH="1" flipV="1">
            <a:off x="2484438" y="4437063"/>
            <a:ext cx="1655762" cy="158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5375" name="Text Box 15"/>
          <p:cNvSpPr txBox="1">
            <a:spLocks noChangeArrowheads="1"/>
          </p:cNvSpPr>
          <p:nvPr/>
        </p:nvSpPr>
        <p:spPr bwMode="auto">
          <a:xfrm>
            <a:off x="4140200" y="4221163"/>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Y</a:t>
            </a:r>
          </a:p>
        </p:txBody>
      </p:sp>
      <p:sp>
        <p:nvSpPr>
          <p:cNvPr id="15376" name="AutoShape 16">
            <a:hlinkClick r:id="" action="ppaction://macro?name=Right" highlightClick="1"/>
          </p:cNvPr>
          <p:cNvSpPr>
            <a:spLocks noChangeArrowheads="1"/>
          </p:cNvSpPr>
          <p:nvPr/>
        </p:nvSpPr>
        <p:spPr bwMode="auto">
          <a:xfrm>
            <a:off x="5003800" y="4340225"/>
            <a:ext cx="3935413"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X </a:t>
            </a:r>
            <a:r>
              <a:rPr lang="en-GB" sz="2800" dirty="0">
                <a:cs typeface="Arial" charset="0"/>
              </a:rPr>
              <a:t>= stigma, Y = style</a:t>
            </a:r>
          </a:p>
        </p:txBody>
      </p:sp>
      <p:sp>
        <p:nvSpPr>
          <p:cNvPr id="15377" name="AutoShape 17">
            <a:hlinkClick r:id="" action="ppaction://macro?name=Wrong" highlightClick="1"/>
          </p:cNvPr>
          <p:cNvSpPr>
            <a:spLocks noChangeArrowheads="1"/>
          </p:cNvSpPr>
          <p:nvPr/>
        </p:nvSpPr>
        <p:spPr bwMode="auto">
          <a:xfrm>
            <a:off x="5003800" y="5373688"/>
            <a:ext cx="3944938" cy="649287"/>
          </a:xfrm>
          <a:prstGeom prst="actionButtonBlank">
            <a:avLst/>
          </a:prstGeom>
          <a:solidFill>
            <a:schemeClr val="accent5">
              <a:lumMod val="40000"/>
              <a:lumOff val="60000"/>
            </a:schemeClr>
          </a:solidFill>
          <a:ln>
            <a:noFill/>
          </a:ln>
          <a:effectLst/>
          <a:extLst/>
        </p:spPr>
        <p:txBody>
          <a:bodyPr wrap="none" anchor="ctr"/>
          <a:lstStyle/>
          <a:p>
            <a:pPr algn="ctr">
              <a:defRPr/>
            </a:pPr>
            <a:r>
              <a:rPr lang="en-GB" sz="2800" dirty="0" smtClean="0">
                <a:cs typeface="Arial" charset="0"/>
              </a:rPr>
              <a:t>D.  X </a:t>
            </a:r>
            <a:r>
              <a:rPr lang="en-GB" sz="2800" dirty="0">
                <a:cs typeface="Arial" charset="0"/>
              </a:rPr>
              <a:t>= anther, Y = filament</a:t>
            </a:r>
          </a:p>
        </p:txBody>
      </p:sp>
      <p:sp>
        <p:nvSpPr>
          <p:cNvPr id="15378" name="AutoShape 18">
            <a:hlinkClick r:id="" action="ppaction://macro?name=Wrong" highlightClick="1"/>
          </p:cNvPr>
          <p:cNvSpPr>
            <a:spLocks noChangeArrowheads="1"/>
          </p:cNvSpPr>
          <p:nvPr/>
        </p:nvSpPr>
        <p:spPr bwMode="auto">
          <a:xfrm>
            <a:off x="5003800" y="2276475"/>
            <a:ext cx="39258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X </a:t>
            </a:r>
            <a:r>
              <a:rPr lang="en-GB" sz="2800" dirty="0">
                <a:cs typeface="Arial" charset="0"/>
              </a:rPr>
              <a:t>= style, Y = stigma</a:t>
            </a:r>
          </a:p>
        </p:txBody>
      </p:sp>
    </p:spTree>
    <p:extLst>
      <p:ext uri="{BB962C8B-B14F-4D97-AF65-F5344CB8AC3E}">
        <p14:creationId xmlns:p14="http://schemas.microsoft.com/office/powerpoint/2010/main" val="29808222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72" descr="orangeflow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646113"/>
            <a:ext cx="7416800"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title"/>
          </p:nvPr>
        </p:nvSpPr>
        <p:spPr>
          <a:xfrm>
            <a:off x="395288" y="0"/>
            <a:ext cx="8229600" cy="719138"/>
          </a:xfrm>
        </p:spPr>
        <p:txBody>
          <a:bodyPr>
            <a:normAutofit/>
          </a:bodyPr>
          <a:lstStyle/>
          <a:p>
            <a:pPr eaLnBrk="1" hangingPunct="1">
              <a:defRPr/>
            </a:pPr>
            <a:r>
              <a:rPr lang="en-GB" sz="3600" dirty="0" smtClean="0"/>
              <a:t>Pollination</a:t>
            </a:r>
          </a:p>
        </p:txBody>
      </p:sp>
      <p:sp>
        <p:nvSpPr>
          <p:cNvPr id="5190" name="Text Box 70"/>
          <p:cNvSpPr txBox="1">
            <a:spLocks noChangeArrowheads="1"/>
          </p:cNvSpPr>
          <p:nvPr/>
        </p:nvSpPr>
        <p:spPr bwMode="auto">
          <a:xfrm>
            <a:off x="971550" y="5734050"/>
            <a:ext cx="725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a:solidFill>
                  <a:schemeClr val="bg1"/>
                </a:solidFill>
                <a:cs typeface="Arial" charset="0"/>
              </a:rPr>
              <a:t>The pollen grain contains the male sex cell (gamete)</a:t>
            </a:r>
          </a:p>
        </p:txBody>
      </p:sp>
    </p:spTree>
    <p:extLst>
      <p:ext uri="{BB962C8B-B14F-4D97-AF65-F5344CB8AC3E}">
        <p14:creationId xmlns:p14="http://schemas.microsoft.com/office/powerpoint/2010/main" val="28795233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7" name="Rectangle 131"/>
          <p:cNvSpPr>
            <a:spLocks noChangeArrowheads="1"/>
          </p:cNvSpPr>
          <p:nvPr/>
        </p:nvSpPr>
        <p:spPr bwMode="auto">
          <a:xfrm>
            <a:off x="467544" y="2276872"/>
            <a:ext cx="8208912" cy="3816424"/>
          </a:xfrm>
          <a:prstGeom prst="rect">
            <a:avLst/>
          </a:prstGeom>
          <a:solidFill>
            <a:schemeClr val="tx2"/>
          </a:solidFill>
          <a:ln w="9525">
            <a:solidFill>
              <a:schemeClr val="tx1"/>
            </a:solidFill>
            <a:miter lim="800000"/>
            <a:headEnd/>
            <a:tailEnd/>
          </a:ln>
          <a:effectLst/>
        </p:spPr>
        <p:txBody>
          <a:bodyPr wrap="none" anchor="ctr"/>
          <a:lstStyle/>
          <a:p>
            <a:endParaRPr lang="en-US"/>
          </a:p>
        </p:txBody>
      </p:sp>
      <p:pic>
        <p:nvPicPr>
          <p:cNvPr id="4108" name="Picture 12"/>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09" name="Picture 13"/>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10" name="Picture 14"/>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sp>
        <p:nvSpPr>
          <p:cNvPr id="4115" name="Rectangle 19"/>
          <p:cNvSpPr>
            <a:spLocks noGrp="1" noChangeArrowheads="1"/>
          </p:cNvSpPr>
          <p:nvPr>
            <p:ph type="title"/>
          </p:nvPr>
        </p:nvSpPr>
        <p:spPr>
          <a:xfrm>
            <a:off x="459285" y="161660"/>
            <a:ext cx="8208912" cy="864096"/>
          </a:xfrm>
          <a:ln/>
        </p:spPr>
        <p:style>
          <a:lnRef idx="1">
            <a:schemeClr val="accent3"/>
          </a:lnRef>
          <a:fillRef idx="2">
            <a:schemeClr val="accent3"/>
          </a:fillRef>
          <a:effectRef idx="1">
            <a:schemeClr val="accent3"/>
          </a:effectRef>
          <a:fontRef idx="minor">
            <a:schemeClr val="dk1"/>
          </a:fontRef>
        </p:style>
        <p:txBody>
          <a:bodyPr>
            <a:noAutofit/>
          </a:bodyPr>
          <a:lstStyle/>
          <a:p>
            <a:r>
              <a:rPr lang="en-GB" sz="2800" dirty="0">
                <a:solidFill>
                  <a:srgbClr val="FF0000"/>
                </a:solidFill>
                <a:latin typeface="+mn-lt"/>
              </a:rPr>
              <a:t>Pollination</a:t>
            </a:r>
            <a:r>
              <a:rPr lang="en-GB" sz="2800" dirty="0">
                <a:latin typeface="+mn-lt"/>
              </a:rPr>
              <a:t> is the transfer of pollen from the anther to the stigma</a:t>
            </a:r>
          </a:p>
        </p:txBody>
      </p:sp>
      <p:grpSp>
        <p:nvGrpSpPr>
          <p:cNvPr id="2" name="Group 42"/>
          <p:cNvGrpSpPr>
            <a:grpSpLocks/>
          </p:cNvGrpSpPr>
          <p:nvPr/>
        </p:nvGrpSpPr>
        <p:grpSpPr bwMode="auto">
          <a:xfrm>
            <a:off x="687426" y="2780928"/>
            <a:ext cx="7769148" cy="3240360"/>
            <a:chOff x="294" y="1026"/>
            <a:chExt cx="5217" cy="2268"/>
          </a:xfrm>
        </p:grpSpPr>
        <p:sp>
          <p:nvSpPr>
            <p:cNvPr id="4139" name="AutoShape 43"/>
            <p:cNvSpPr>
              <a:spLocks noChangeArrowheads="1"/>
            </p:cNvSpPr>
            <p:nvPr/>
          </p:nvSpPr>
          <p:spPr bwMode="auto">
            <a:xfrm rot="7761465">
              <a:off x="4444" y="2313"/>
              <a:ext cx="262" cy="459"/>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40" name="AutoShape 44"/>
            <p:cNvSpPr>
              <a:spLocks noChangeArrowheads="1"/>
            </p:cNvSpPr>
            <p:nvPr/>
          </p:nvSpPr>
          <p:spPr bwMode="auto">
            <a:xfrm rot="-159402">
              <a:off x="3672" y="1071"/>
              <a:ext cx="1308" cy="141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1" name="AutoShape 45"/>
            <p:cNvSpPr>
              <a:spLocks noChangeArrowheads="1"/>
            </p:cNvSpPr>
            <p:nvPr/>
          </p:nvSpPr>
          <p:spPr bwMode="auto">
            <a:xfrm rot="4113339">
              <a:off x="4189" y="1473"/>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2" name="AutoShape 46"/>
            <p:cNvSpPr>
              <a:spLocks noChangeArrowheads="1"/>
            </p:cNvSpPr>
            <p:nvPr/>
          </p:nvSpPr>
          <p:spPr bwMode="auto">
            <a:xfrm rot="17818711">
              <a:off x="3128" y="1462"/>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3" name="Oval 47"/>
            <p:cNvSpPr>
              <a:spLocks noChangeArrowheads="1"/>
            </p:cNvSpPr>
            <p:nvPr/>
          </p:nvSpPr>
          <p:spPr bwMode="auto">
            <a:xfrm>
              <a:off x="4097" y="2003"/>
              <a:ext cx="389" cy="521"/>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44" name="Rectangle 48"/>
            <p:cNvSpPr>
              <a:spLocks noChangeArrowheads="1"/>
            </p:cNvSpPr>
            <p:nvPr/>
          </p:nvSpPr>
          <p:spPr bwMode="auto">
            <a:xfrm>
              <a:off x="4238" y="1305"/>
              <a:ext cx="97" cy="70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45" name="AutoShape 49"/>
            <p:cNvSpPr>
              <a:spLocks noChangeArrowheads="1"/>
            </p:cNvSpPr>
            <p:nvPr/>
          </p:nvSpPr>
          <p:spPr bwMode="auto">
            <a:xfrm rot="2796774">
              <a:off x="4131" y="1243"/>
              <a:ext cx="111" cy="176"/>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6" name="AutoShape 50"/>
            <p:cNvSpPr>
              <a:spLocks noChangeArrowheads="1"/>
            </p:cNvSpPr>
            <p:nvPr/>
          </p:nvSpPr>
          <p:spPr bwMode="auto">
            <a:xfrm rot="7990016">
              <a:off x="4334" y="1242"/>
              <a:ext cx="111" cy="177"/>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7" name="Rectangle 51"/>
            <p:cNvSpPr>
              <a:spLocks noChangeArrowheads="1"/>
            </p:cNvSpPr>
            <p:nvPr/>
          </p:nvSpPr>
          <p:spPr bwMode="auto">
            <a:xfrm rot="16200000">
              <a:off x="4236" y="2080"/>
              <a:ext cx="75" cy="71"/>
            </a:xfrm>
            <a:prstGeom prst="rect">
              <a:avLst/>
            </a:prstGeom>
            <a:solidFill>
              <a:srgbClr val="008000"/>
            </a:solidFill>
            <a:ln w="9525">
              <a:noFill/>
              <a:miter lim="800000"/>
              <a:headEnd/>
              <a:tailEnd/>
            </a:ln>
            <a:effectLst/>
          </p:spPr>
          <p:txBody>
            <a:bodyPr wrap="none" anchor="ctr"/>
            <a:lstStyle/>
            <a:p>
              <a:endParaRPr lang="en-US"/>
            </a:p>
          </p:txBody>
        </p:sp>
        <p:sp>
          <p:nvSpPr>
            <p:cNvPr id="4148" name="Rectangle 52"/>
            <p:cNvSpPr>
              <a:spLocks noChangeArrowheads="1"/>
            </p:cNvSpPr>
            <p:nvPr/>
          </p:nvSpPr>
          <p:spPr bwMode="auto">
            <a:xfrm rot="5400000">
              <a:off x="4231" y="1978"/>
              <a:ext cx="112" cy="90"/>
            </a:xfrm>
            <a:prstGeom prst="rect">
              <a:avLst/>
            </a:prstGeom>
            <a:solidFill>
              <a:srgbClr val="008000"/>
            </a:solidFill>
            <a:ln w="9525">
              <a:noFill/>
              <a:miter lim="800000"/>
              <a:headEnd/>
              <a:tailEnd/>
            </a:ln>
            <a:effectLst/>
          </p:spPr>
          <p:txBody>
            <a:bodyPr wrap="none" anchor="ctr"/>
            <a:lstStyle/>
            <a:p>
              <a:endParaRPr lang="en-US"/>
            </a:p>
          </p:txBody>
        </p:sp>
        <p:sp>
          <p:nvSpPr>
            <p:cNvPr id="4149" name="AutoShape 53"/>
            <p:cNvSpPr>
              <a:spLocks noChangeArrowheads="1"/>
            </p:cNvSpPr>
            <p:nvPr/>
          </p:nvSpPr>
          <p:spPr bwMode="auto">
            <a:xfrm rot="861338">
              <a:off x="4520" y="1222"/>
              <a:ext cx="246" cy="903"/>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0" name="AutoShape 54"/>
            <p:cNvSpPr>
              <a:spLocks noChangeArrowheads="1"/>
            </p:cNvSpPr>
            <p:nvPr/>
          </p:nvSpPr>
          <p:spPr bwMode="auto">
            <a:xfrm rot="-952189">
              <a:off x="3837" y="1227"/>
              <a:ext cx="239" cy="878"/>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1" name="Oval 55"/>
            <p:cNvSpPr>
              <a:spLocks noChangeArrowheads="1"/>
            </p:cNvSpPr>
            <p:nvPr/>
          </p:nvSpPr>
          <p:spPr bwMode="auto">
            <a:xfrm>
              <a:off x="4168" y="2078"/>
              <a:ext cx="248" cy="44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52" name="Rectangle 56"/>
            <p:cNvSpPr>
              <a:spLocks noChangeArrowheads="1"/>
            </p:cNvSpPr>
            <p:nvPr/>
          </p:nvSpPr>
          <p:spPr bwMode="auto">
            <a:xfrm>
              <a:off x="4250" y="2736"/>
              <a:ext cx="74" cy="558"/>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53" name="Rectangle 57"/>
            <p:cNvSpPr>
              <a:spLocks noChangeArrowheads="1"/>
            </p:cNvSpPr>
            <p:nvPr/>
          </p:nvSpPr>
          <p:spPr bwMode="auto">
            <a:xfrm>
              <a:off x="4274" y="2041"/>
              <a:ext cx="35" cy="44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54" name="Rectangle 58"/>
            <p:cNvSpPr>
              <a:spLocks noChangeArrowheads="1"/>
            </p:cNvSpPr>
            <p:nvPr/>
          </p:nvSpPr>
          <p:spPr bwMode="auto">
            <a:xfrm>
              <a:off x="4244" y="2003"/>
              <a:ext cx="87" cy="75"/>
            </a:xfrm>
            <a:prstGeom prst="rect">
              <a:avLst/>
            </a:prstGeom>
            <a:solidFill>
              <a:srgbClr val="008000"/>
            </a:solidFill>
            <a:ln w="9525">
              <a:noFill/>
              <a:miter lim="800000"/>
              <a:headEnd/>
              <a:tailEnd/>
            </a:ln>
            <a:effectLst/>
          </p:spPr>
          <p:txBody>
            <a:bodyPr wrap="none" anchor="ctr"/>
            <a:lstStyle/>
            <a:p>
              <a:endParaRPr lang="en-US"/>
            </a:p>
          </p:txBody>
        </p:sp>
        <p:grpSp>
          <p:nvGrpSpPr>
            <p:cNvPr id="3" name="Group 59"/>
            <p:cNvGrpSpPr>
              <a:grpSpLocks/>
            </p:cNvGrpSpPr>
            <p:nvPr/>
          </p:nvGrpSpPr>
          <p:grpSpPr bwMode="auto">
            <a:xfrm>
              <a:off x="4309" y="2297"/>
              <a:ext cx="78" cy="111"/>
              <a:chOff x="2018" y="2790"/>
              <a:chExt cx="100" cy="136"/>
            </a:xfrm>
          </p:grpSpPr>
          <p:sp>
            <p:nvSpPr>
              <p:cNvPr id="4156" name="Rectangle 6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57" name="Oval 6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4" name="Group 62"/>
            <p:cNvGrpSpPr>
              <a:grpSpLocks/>
            </p:cNvGrpSpPr>
            <p:nvPr/>
          </p:nvGrpSpPr>
          <p:grpSpPr bwMode="auto">
            <a:xfrm>
              <a:off x="4200" y="2299"/>
              <a:ext cx="74" cy="111"/>
              <a:chOff x="1878" y="2792"/>
              <a:chExt cx="95" cy="136"/>
            </a:xfrm>
          </p:grpSpPr>
          <p:sp>
            <p:nvSpPr>
              <p:cNvPr id="4159" name="Rectangle 6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0" name="Oval 6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5" name="Group 65"/>
            <p:cNvGrpSpPr>
              <a:grpSpLocks/>
            </p:cNvGrpSpPr>
            <p:nvPr/>
          </p:nvGrpSpPr>
          <p:grpSpPr bwMode="auto">
            <a:xfrm>
              <a:off x="4198" y="2173"/>
              <a:ext cx="74" cy="112"/>
              <a:chOff x="1878" y="2792"/>
              <a:chExt cx="95" cy="136"/>
            </a:xfrm>
          </p:grpSpPr>
          <p:sp>
            <p:nvSpPr>
              <p:cNvPr id="4162" name="Rectangle 6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3" name="Oval 6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6" name="Group 68"/>
            <p:cNvGrpSpPr>
              <a:grpSpLocks/>
            </p:cNvGrpSpPr>
            <p:nvPr/>
          </p:nvGrpSpPr>
          <p:grpSpPr bwMode="auto">
            <a:xfrm>
              <a:off x="4310" y="2167"/>
              <a:ext cx="78" cy="112"/>
              <a:chOff x="2018" y="2790"/>
              <a:chExt cx="100" cy="136"/>
            </a:xfrm>
          </p:grpSpPr>
          <p:sp>
            <p:nvSpPr>
              <p:cNvPr id="4165" name="Rectangle 6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6" name="Oval 7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167" name="Oval 71"/>
            <p:cNvSpPr>
              <a:spLocks noChangeArrowheads="1"/>
            </p:cNvSpPr>
            <p:nvPr/>
          </p:nvSpPr>
          <p:spPr bwMode="auto">
            <a:xfrm rot="183620">
              <a:off x="5183" y="2282"/>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8" name="Oval 72"/>
            <p:cNvSpPr>
              <a:spLocks noChangeArrowheads="1"/>
            </p:cNvSpPr>
            <p:nvPr/>
          </p:nvSpPr>
          <p:spPr bwMode="auto">
            <a:xfrm rot="1022545">
              <a:off x="5044" y="2358"/>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9" name="Oval 73"/>
            <p:cNvSpPr>
              <a:spLocks noChangeArrowheads="1"/>
            </p:cNvSpPr>
            <p:nvPr/>
          </p:nvSpPr>
          <p:spPr bwMode="auto">
            <a:xfrm rot="21416380" flipH="1">
              <a:off x="3488" y="2222"/>
              <a:ext cx="70"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0" name="Oval 74"/>
            <p:cNvSpPr>
              <a:spLocks noChangeArrowheads="1"/>
            </p:cNvSpPr>
            <p:nvPr/>
          </p:nvSpPr>
          <p:spPr bwMode="auto">
            <a:xfrm rot="20577455" flipH="1">
              <a:off x="3501" y="2387"/>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1" name="Oval 75"/>
            <p:cNvSpPr>
              <a:spLocks noChangeArrowheads="1"/>
            </p:cNvSpPr>
            <p:nvPr/>
          </p:nvSpPr>
          <p:spPr bwMode="auto">
            <a:xfrm>
              <a:off x="4182" y="2484"/>
              <a:ext cx="219" cy="266"/>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172" name="AutoShape 76"/>
            <p:cNvSpPr>
              <a:spLocks noChangeArrowheads="1"/>
            </p:cNvSpPr>
            <p:nvPr/>
          </p:nvSpPr>
          <p:spPr bwMode="auto">
            <a:xfrm rot="8933839">
              <a:off x="4385" y="2390"/>
              <a:ext cx="248" cy="48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3" name="AutoShape 77"/>
            <p:cNvSpPr>
              <a:spLocks noChangeArrowheads="1"/>
            </p:cNvSpPr>
            <p:nvPr/>
          </p:nvSpPr>
          <p:spPr bwMode="auto">
            <a:xfrm rot="1485656">
              <a:off x="3956" y="2412"/>
              <a:ext cx="248" cy="484"/>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4" name="Oval 78"/>
            <p:cNvSpPr>
              <a:spLocks noChangeArrowheads="1"/>
            </p:cNvSpPr>
            <p:nvPr/>
          </p:nvSpPr>
          <p:spPr bwMode="auto">
            <a:xfrm>
              <a:off x="4242" y="2630"/>
              <a:ext cx="92" cy="140"/>
            </a:xfrm>
            <a:prstGeom prst="ellipse">
              <a:avLst/>
            </a:prstGeom>
            <a:solidFill>
              <a:srgbClr val="003300"/>
            </a:solidFill>
            <a:ln w="9525">
              <a:noFill/>
              <a:round/>
              <a:headEnd/>
              <a:tailEnd/>
            </a:ln>
            <a:effectLst/>
          </p:spPr>
          <p:txBody>
            <a:bodyPr wrap="none" anchor="ctr"/>
            <a:lstStyle/>
            <a:p>
              <a:endParaRPr lang="en-US"/>
            </a:p>
          </p:txBody>
        </p:sp>
        <p:sp>
          <p:nvSpPr>
            <p:cNvPr id="4175" name="Freeform 79"/>
            <p:cNvSpPr>
              <a:spLocks/>
            </p:cNvSpPr>
            <p:nvPr/>
          </p:nvSpPr>
          <p:spPr bwMode="auto">
            <a:xfrm>
              <a:off x="4436" y="2316"/>
              <a:ext cx="670" cy="132"/>
            </a:xfrm>
            <a:custGeom>
              <a:avLst/>
              <a:gdLst/>
              <a:ahLst/>
              <a:cxnLst>
                <a:cxn ang="0">
                  <a:pos x="0" y="158"/>
                </a:cxn>
                <a:cxn ang="0">
                  <a:pos x="162" y="86"/>
                </a:cxn>
                <a:cxn ang="0">
                  <a:pos x="246" y="68"/>
                </a:cxn>
                <a:cxn ang="0">
                  <a:pos x="648" y="14"/>
                </a:cxn>
                <a:cxn ang="0">
                  <a:pos x="792" y="20"/>
                </a:cxn>
                <a:cxn ang="0">
                  <a:pos x="816" y="56"/>
                </a:cxn>
                <a:cxn ang="0">
                  <a:pos x="834" y="68"/>
                </a:cxn>
              </a:cxnLst>
              <a:rect l="0" t="0" r="r" b="b"/>
              <a:pathLst>
                <a:path w="834" h="158">
                  <a:moveTo>
                    <a:pt x="0" y="158"/>
                  </a:moveTo>
                  <a:cubicBezTo>
                    <a:pt x="29" y="71"/>
                    <a:pt x="69" y="91"/>
                    <a:pt x="162" y="86"/>
                  </a:cubicBezTo>
                  <a:cubicBezTo>
                    <a:pt x="230" y="72"/>
                    <a:pt x="202" y="79"/>
                    <a:pt x="246" y="68"/>
                  </a:cubicBezTo>
                  <a:cubicBezTo>
                    <a:pt x="348" y="0"/>
                    <a:pt x="540" y="18"/>
                    <a:pt x="648" y="14"/>
                  </a:cubicBezTo>
                  <a:cubicBezTo>
                    <a:pt x="696" y="4"/>
                    <a:pt x="744" y="8"/>
                    <a:pt x="792" y="20"/>
                  </a:cubicBezTo>
                  <a:cubicBezTo>
                    <a:pt x="800" y="32"/>
                    <a:pt x="808" y="44"/>
                    <a:pt x="816" y="56"/>
                  </a:cubicBezTo>
                  <a:cubicBezTo>
                    <a:pt x="820" y="62"/>
                    <a:pt x="834" y="68"/>
                    <a:pt x="834" y="68"/>
                  </a:cubicBezTo>
                </a:path>
              </a:pathLst>
            </a:custGeom>
            <a:noFill/>
            <a:ln w="28575" cmpd="sng">
              <a:solidFill>
                <a:schemeClr val="tx1"/>
              </a:solidFill>
              <a:round/>
              <a:headEnd/>
              <a:tailEnd/>
            </a:ln>
            <a:effectLst/>
          </p:spPr>
          <p:txBody>
            <a:bodyPr/>
            <a:lstStyle/>
            <a:p>
              <a:endParaRPr lang="en-US"/>
            </a:p>
          </p:txBody>
        </p:sp>
        <p:sp>
          <p:nvSpPr>
            <p:cNvPr id="4176" name="Oval 80"/>
            <p:cNvSpPr>
              <a:spLocks noChangeArrowheads="1"/>
            </p:cNvSpPr>
            <p:nvPr/>
          </p:nvSpPr>
          <p:spPr bwMode="auto">
            <a:xfrm rot="-900000">
              <a:off x="5085" y="2359"/>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7" name="Freeform 81"/>
            <p:cNvSpPr>
              <a:spLocks/>
            </p:cNvSpPr>
            <p:nvPr/>
          </p:nvSpPr>
          <p:spPr bwMode="auto">
            <a:xfrm>
              <a:off x="4437" y="2262"/>
              <a:ext cx="781" cy="194"/>
            </a:xfrm>
            <a:custGeom>
              <a:avLst/>
              <a:gdLst/>
              <a:ahLst/>
              <a:cxnLst>
                <a:cxn ang="0">
                  <a:pos x="0" y="232"/>
                </a:cxn>
                <a:cxn ang="0">
                  <a:pos x="45" y="181"/>
                </a:cxn>
                <a:cxn ang="0">
                  <a:pos x="78" y="155"/>
                </a:cxn>
                <a:cxn ang="0">
                  <a:pos x="144" y="118"/>
                </a:cxn>
                <a:cxn ang="0">
                  <a:pos x="201" y="94"/>
                </a:cxn>
                <a:cxn ang="0">
                  <a:pos x="225" y="82"/>
                </a:cxn>
                <a:cxn ang="0">
                  <a:pos x="282" y="49"/>
                </a:cxn>
                <a:cxn ang="0">
                  <a:pos x="304" y="43"/>
                </a:cxn>
                <a:cxn ang="0">
                  <a:pos x="337" y="37"/>
                </a:cxn>
                <a:cxn ang="0">
                  <a:pos x="364" y="31"/>
                </a:cxn>
                <a:cxn ang="0">
                  <a:pos x="423" y="25"/>
                </a:cxn>
                <a:cxn ang="0">
                  <a:pos x="565" y="19"/>
                </a:cxn>
                <a:cxn ang="0">
                  <a:pos x="639" y="13"/>
                </a:cxn>
                <a:cxn ang="0">
                  <a:pos x="681" y="7"/>
                </a:cxn>
                <a:cxn ang="0">
                  <a:pos x="768" y="5"/>
                </a:cxn>
                <a:cxn ang="0">
                  <a:pos x="787" y="11"/>
                </a:cxn>
                <a:cxn ang="0">
                  <a:pos x="841" y="26"/>
                </a:cxn>
                <a:cxn ang="0">
                  <a:pos x="882" y="35"/>
                </a:cxn>
                <a:cxn ang="0">
                  <a:pos x="925" y="47"/>
                </a:cxn>
                <a:cxn ang="0">
                  <a:pos x="958" y="62"/>
                </a:cxn>
                <a:cxn ang="0">
                  <a:pos x="972" y="70"/>
                </a:cxn>
              </a:cxnLst>
              <a:rect l="0" t="0" r="r" b="b"/>
              <a:pathLst>
                <a:path w="972" h="232">
                  <a:moveTo>
                    <a:pt x="0" y="232"/>
                  </a:moveTo>
                  <a:cubicBezTo>
                    <a:pt x="3" y="208"/>
                    <a:pt x="20" y="186"/>
                    <a:pt x="45" y="181"/>
                  </a:cubicBezTo>
                  <a:cubicBezTo>
                    <a:pt x="52" y="172"/>
                    <a:pt x="68" y="161"/>
                    <a:pt x="78" y="155"/>
                  </a:cubicBezTo>
                  <a:cubicBezTo>
                    <a:pt x="92" y="137"/>
                    <a:pt x="122" y="121"/>
                    <a:pt x="144" y="118"/>
                  </a:cubicBezTo>
                  <a:cubicBezTo>
                    <a:pt x="160" y="106"/>
                    <a:pt x="183" y="100"/>
                    <a:pt x="201" y="94"/>
                  </a:cubicBezTo>
                  <a:cubicBezTo>
                    <a:pt x="211" y="87"/>
                    <a:pt x="214" y="84"/>
                    <a:pt x="225" y="82"/>
                  </a:cubicBezTo>
                  <a:cubicBezTo>
                    <a:pt x="240" y="71"/>
                    <a:pt x="263" y="53"/>
                    <a:pt x="282" y="49"/>
                  </a:cubicBezTo>
                  <a:cubicBezTo>
                    <a:pt x="289" y="46"/>
                    <a:pt x="297" y="44"/>
                    <a:pt x="304" y="43"/>
                  </a:cubicBezTo>
                  <a:cubicBezTo>
                    <a:pt x="314" y="39"/>
                    <a:pt x="326" y="38"/>
                    <a:pt x="337" y="37"/>
                  </a:cubicBezTo>
                  <a:cubicBezTo>
                    <a:pt x="347" y="35"/>
                    <a:pt x="354" y="32"/>
                    <a:pt x="364" y="31"/>
                  </a:cubicBezTo>
                  <a:cubicBezTo>
                    <a:pt x="381" y="21"/>
                    <a:pt x="403" y="27"/>
                    <a:pt x="423" y="25"/>
                  </a:cubicBezTo>
                  <a:cubicBezTo>
                    <a:pt x="452" y="10"/>
                    <a:pt x="545" y="19"/>
                    <a:pt x="565" y="19"/>
                  </a:cubicBezTo>
                  <a:cubicBezTo>
                    <a:pt x="587" y="12"/>
                    <a:pt x="615" y="15"/>
                    <a:pt x="639" y="13"/>
                  </a:cubicBezTo>
                  <a:cubicBezTo>
                    <a:pt x="652" y="9"/>
                    <a:pt x="667" y="8"/>
                    <a:pt x="681" y="7"/>
                  </a:cubicBezTo>
                  <a:cubicBezTo>
                    <a:pt x="711" y="0"/>
                    <a:pt x="734" y="5"/>
                    <a:pt x="768" y="5"/>
                  </a:cubicBezTo>
                  <a:cubicBezTo>
                    <a:pt x="774" y="8"/>
                    <a:pt x="781" y="10"/>
                    <a:pt x="787" y="11"/>
                  </a:cubicBezTo>
                  <a:cubicBezTo>
                    <a:pt x="801" y="19"/>
                    <a:pt x="824" y="24"/>
                    <a:pt x="841" y="26"/>
                  </a:cubicBezTo>
                  <a:cubicBezTo>
                    <a:pt x="854" y="30"/>
                    <a:pt x="868" y="33"/>
                    <a:pt x="882" y="35"/>
                  </a:cubicBezTo>
                  <a:cubicBezTo>
                    <a:pt x="894" y="41"/>
                    <a:pt x="912" y="45"/>
                    <a:pt x="925" y="47"/>
                  </a:cubicBezTo>
                  <a:cubicBezTo>
                    <a:pt x="937" y="52"/>
                    <a:pt x="945" y="60"/>
                    <a:pt x="958" y="62"/>
                  </a:cubicBezTo>
                  <a:cubicBezTo>
                    <a:pt x="963" y="64"/>
                    <a:pt x="972" y="70"/>
                    <a:pt x="972" y="70"/>
                  </a:cubicBezTo>
                </a:path>
              </a:pathLst>
            </a:custGeom>
            <a:noFill/>
            <a:ln w="28575" cmpd="sng">
              <a:solidFill>
                <a:schemeClr val="tx1"/>
              </a:solidFill>
              <a:round/>
              <a:headEnd/>
              <a:tailEnd/>
            </a:ln>
            <a:effectLst/>
          </p:spPr>
          <p:txBody>
            <a:bodyPr/>
            <a:lstStyle/>
            <a:p>
              <a:endParaRPr lang="en-US"/>
            </a:p>
          </p:txBody>
        </p:sp>
        <p:sp>
          <p:nvSpPr>
            <p:cNvPr id="4178" name="Oval 82"/>
            <p:cNvSpPr>
              <a:spLocks noChangeArrowheads="1"/>
            </p:cNvSpPr>
            <p:nvPr/>
          </p:nvSpPr>
          <p:spPr bwMode="auto">
            <a:xfrm rot="-1481375">
              <a:off x="5216" y="2277"/>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9" name="Freeform 83"/>
            <p:cNvSpPr>
              <a:spLocks/>
            </p:cNvSpPr>
            <p:nvPr/>
          </p:nvSpPr>
          <p:spPr bwMode="auto">
            <a:xfrm>
              <a:off x="3510" y="2313"/>
              <a:ext cx="651" cy="150"/>
            </a:xfrm>
            <a:custGeom>
              <a:avLst/>
              <a:gdLst/>
              <a:ahLst/>
              <a:cxnLst>
                <a:cxn ang="0">
                  <a:pos x="811" y="179"/>
                </a:cxn>
                <a:cxn ang="0">
                  <a:pos x="795" y="160"/>
                </a:cxn>
                <a:cxn ang="0">
                  <a:pos x="750" y="106"/>
                </a:cxn>
                <a:cxn ang="0">
                  <a:pos x="723" y="79"/>
                </a:cxn>
                <a:cxn ang="0">
                  <a:pos x="616" y="19"/>
                </a:cxn>
                <a:cxn ang="0">
                  <a:pos x="588" y="10"/>
                </a:cxn>
                <a:cxn ang="0">
                  <a:pos x="547" y="4"/>
                </a:cxn>
                <a:cxn ang="0">
                  <a:pos x="285" y="10"/>
                </a:cxn>
                <a:cxn ang="0">
                  <a:pos x="259" y="17"/>
                </a:cxn>
                <a:cxn ang="0">
                  <a:pos x="243" y="26"/>
                </a:cxn>
                <a:cxn ang="0">
                  <a:pos x="196" y="52"/>
                </a:cxn>
                <a:cxn ang="0">
                  <a:pos x="127" y="77"/>
                </a:cxn>
                <a:cxn ang="0">
                  <a:pos x="106" y="85"/>
                </a:cxn>
                <a:cxn ang="0">
                  <a:pos x="88" y="92"/>
                </a:cxn>
                <a:cxn ang="0">
                  <a:pos x="0" y="98"/>
                </a:cxn>
              </a:cxnLst>
              <a:rect l="0" t="0" r="r" b="b"/>
              <a:pathLst>
                <a:path w="811" h="179">
                  <a:moveTo>
                    <a:pt x="811" y="179"/>
                  </a:moveTo>
                  <a:cubicBezTo>
                    <a:pt x="806" y="172"/>
                    <a:pt x="803" y="165"/>
                    <a:pt x="795" y="160"/>
                  </a:cubicBezTo>
                  <a:cubicBezTo>
                    <a:pt x="788" y="142"/>
                    <a:pt x="767" y="117"/>
                    <a:pt x="750" y="106"/>
                  </a:cubicBezTo>
                  <a:cubicBezTo>
                    <a:pt x="743" y="94"/>
                    <a:pt x="733" y="87"/>
                    <a:pt x="723" y="79"/>
                  </a:cubicBezTo>
                  <a:cubicBezTo>
                    <a:pt x="691" y="52"/>
                    <a:pt x="659" y="24"/>
                    <a:pt x="616" y="19"/>
                  </a:cubicBezTo>
                  <a:cubicBezTo>
                    <a:pt x="606" y="14"/>
                    <a:pt x="599" y="11"/>
                    <a:pt x="588" y="10"/>
                  </a:cubicBezTo>
                  <a:cubicBezTo>
                    <a:pt x="575" y="5"/>
                    <a:pt x="561" y="5"/>
                    <a:pt x="547" y="4"/>
                  </a:cubicBezTo>
                  <a:cubicBezTo>
                    <a:pt x="312" y="5"/>
                    <a:pt x="389" y="0"/>
                    <a:pt x="285" y="10"/>
                  </a:cubicBezTo>
                  <a:cubicBezTo>
                    <a:pt x="275" y="12"/>
                    <a:pt x="270" y="16"/>
                    <a:pt x="259" y="17"/>
                  </a:cubicBezTo>
                  <a:cubicBezTo>
                    <a:pt x="254" y="21"/>
                    <a:pt x="243" y="26"/>
                    <a:pt x="243" y="26"/>
                  </a:cubicBezTo>
                  <a:cubicBezTo>
                    <a:pt x="238" y="35"/>
                    <a:pt x="208" y="49"/>
                    <a:pt x="196" y="52"/>
                  </a:cubicBezTo>
                  <a:cubicBezTo>
                    <a:pt x="174" y="65"/>
                    <a:pt x="152" y="73"/>
                    <a:pt x="127" y="77"/>
                  </a:cubicBezTo>
                  <a:cubicBezTo>
                    <a:pt x="120" y="80"/>
                    <a:pt x="113" y="83"/>
                    <a:pt x="106" y="85"/>
                  </a:cubicBezTo>
                  <a:cubicBezTo>
                    <a:pt x="99" y="90"/>
                    <a:pt x="97" y="91"/>
                    <a:pt x="88" y="92"/>
                  </a:cubicBezTo>
                  <a:cubicBezTo>
                    <a:pt x="53" y="109"/>
                    <a:pt x="80" y="98"/>
                    <a:pt x="0" y="98"/>
                  </a:cubicBezTo>
                </a:path>
              </a:pathLst>
            </a:custGeom>
            <a:noFill/>
            <a:ln w="28575" cmpd="sng">
              <a:solidFill>
                <a:schemeClr val="tx1"/>
              </a:solidFill>
              <a:round/>
              <a:headEnd/>
              <a:tailEnd/>
            </a:ln>
            <a:effectLst/>
          </p:spPr>
          <p:txBody>
            <a:bodyPr/>
            <a:lstStyle/>
            <a:p>
              <a:endParaRPr lang="en-US"/>
            </a:p>
          </p:txBody>
        </p:sp>
        <p:sp>
          <p:nvSpPr>
            <p:cNvPr id="4180" name="Oval 84"/>
            <p:cNvSpPr>
              <a:spLocks noChangeArrowheads="1"/>
            </p:cNvSpPr>
            <p:nvPr/>
          </p:nvSpPr>
          <p:spPr bwMode="auto">
            <a:xfrm rot="1721394" flipH="1">
              <a:off x="3443" y="2380"/>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1" name="Freeform 85"/>
            <p:cNvSpPr>
              <a:spLocks/>
            </p:cNvSpPr>
            <p:nvPr/>
          </p:nvSpPr>
          <p:spPr bwMode="auto">
            <a:xfrm>
              <a:off x="3511" y="2226"/>
              <a:ext cx="648" cy="236"/>
            </a:xfrm>
            <a:custGeom>
              <a:avLst/>
              <a:gdLst/>
              <a:ahLst/>
              <a:cxnLst>
                <a:cxn ang="0">
                  <a:pos x="807" y="282"/>
                </a:cxn>
                <a:cxn ang="0">
                  <a:pos x="789" y="265"/>
                </a:cxn>
                <a:cxn ang="0">
                  <a:pos x="773" y="252"/>
                </a:cxn>
                <a:cxn ang="0">
                  <a:pos x="731" y="213"/>
                </a:cxn>
                <a:cxn ang="0">
                  <a:pos x="719" y="202"/>
                </a:cxn>
                <a:cxn ang="0">
                  <a:pos x="699" y="177"/>
                </a:cxn>
                <a:cxn ang="0">
                  <a:pos x="627" y="106"/>
                </a:cxn>
                <a:cxn ang="0">
                  <a:pos x="614" y="96"/>
                </a:cxn>
                <a:cxn ang="0">
                  <a:pos x="591" y="78"/>
                </a:cxn>
                <a:cxn ang="0">
                  <a:pos x="549" y="48"/>
                </a:cxn>
                <a:cxn ang="0">
                  <a:pos x="492" y="18"/>
                </a:cxn>
                <a:cxn ang="0">
                  <a:pos x="453" y="6"/>
                </a:cxn>
                <a:cxn ang="0">
                  <a:pos x="192" y="4"/>
                </a:cxn>
                <a:cxn ang="0">
                  <a:pos x="107" y="1"/>
                </a:cxn>
                <a:cxn ang="0">
                  <a:pos x="0" y="3"/>
                </a:cxn>
              </a:cxnLst>
              <a:rect l="0" t="0" r="r" b="b"/>
              <a:pathLst>
                <a:path w="807" h="282">
                  <a:moveTo>
                    <a:pt x="807" y="282"/>
                  </a:moveTo>
                  <a:cubicBezTo>
                    <a:pt x="803" y="275"/>
                    <a:pt x="797" y="268"/>
                    <a:pt x="789" y="265"/>
                  </a:cubicBezTo>
                  <a:cubicBezTo>
                    <a:pt x="785" y="259"/>
                    <a:pt x="779" y="256"/>
                    <a:pt x="773" y="252"/>
                  </a:cubicBezTo>
                  <a:cubicBezTo>
                    <a:pt x="764" y="237"/>
                    <a:pt x="745" y="223"/>
                    <a:pt x="731" y="213"/>
                  </a:cubicBezTo>
                  <a:cubicBezTo>
                    <a:pt x="728" y="207"/>
                    <a:pt x="724" y="206"/>
                    <a:pt x="719" y="202"/>
                  </a:cubicBezTo>
                  <a:cubicBezTo>
                    <a:pt x="715" y="194"/>
                    <a:pt x="706" y="183"/>
                    <a:pt x="699" y="177"/>
                  </a:cubicBezTo>
                  <a:cubicBezTo>
                    <a:pt x="683" y="151"/>
                    <a:pt x="654" y="122"/>
                    <a:pt x="627" y="106"/>
                  </a:cubicBezTo>
                  <a:cubicBezTo>
                    <a:pt x="622" y="99"/>
                    <a:pt x="620" y="101"/>
                    <a:pt x="614" y="96"/>
                  </a:cubicBezTo>
                  <a:cubicBezTo>
                    <a:pt x="609" y="88"/>
                    <a:pt x="599" y="83"/>
                    <a:pt x="591" y="78"/>
                  </a:cubicBezTo>
                  <a:cubicBezTo>
                    <a:pt x="585" y="68"/>
                    <a:pt x="561" y="50"/>
                    <a:pt x="549" y="48"/>
                  </a:cubicBezTo>
                  <a:cubicBezTo>
                    <a:pt x="537" y="33"/>
                    <a:pt x="510" y="22"/>
                    <a:pt x="492" y="18"/>
                  </a:cubicBezTo>
                  <a:cubicBezTo>
                    <a:pt x="483" y="11"/>
                    <a:pt x="465" y="7"/>
                    <a:pt x="453" y="6"/>
                  </a:cubicBezTo>
                  <a:cubicBezTo>
                    <a:pt x="366" y="7"/>
                    <a:pt x="279" y="6"/>
                    <a:pt x="192" y="4"/>
                  </a:cubicBezTo>
                  <a:cubicBezTo>
                    <a:pt x="163" y="2"/>
                    <a:pt x="137" y="0"/>
                    <a:pt x="107" y="1"/>
                  </a:cubicBezTo>
                  <a:cubicBezTo>
                    <a:pt x="46" y="4"/>
                    <a:pt x="82" y="3"/>
                    <a:pt x="0" y="3"/>
                  </a:cubicBezTo>
                </a:path>
              </a:pathLst>
            </a:custGeom>
            <a:noFill/>
            <a:ln w="28575" cmpd="sng">
              <a:solidFill>
                <a:schemeClr val="tx1"/>
              </a:solidFill>
              <a:round/>
              <a:headEnd/>
              <a:tailEnd/>
            </a:ln>
            <a:effectLst/>
          </p:spPr>
          <p:txBody>
            <a:bodyPr/>
            <a:lstStyle/>
            <a:p>
              <a:endParaRPr lang="en-US"/>
            </a:p>
          </p:txBody>
        </p:sp>
        <p:sp>
          <p:nvSpPr>
            <p:cNvPr id="4182" name="Oval 86"/>
            <p:cNvSpPr>
              <a:spLocks noChangeArrowheads="1"/>
            </p:cNvSpPr>
            <p:nvPr/>
          </p:nvSpPr>
          <p:spPr bwMode="auto">
            <a:xfrm rot="1319468" flipH="1">
              <a:off x="3454" y="2216"/>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3" name="AutoShape 87"/>
            <p:cNvSpPr>
              <a:spLocks noChangeArrowheads="1"/>
            </p:cNvSpPr>
            <p:nvPr/>
          </p:nvSpPr>
          <p:spPr bwMode="auto">
            <a:xfrm rot="7761465">
              <a:off x="1712" y="2285"/>
              <a:ext cx="266" cy="485"/>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84" name="AutoShape 88"/>
            <p:cNvSpPr>
              <a:spLocks noChangeArrowheads="1"/>
            </p:cNvSpPr>
            <p:nvPr/>
          </p:nvSpPr>
          <p:spPr bwMode="auto">
            <a:xfrm rot="-159402">
              <a:off x="891" y="1026"/>
              <a:ext cx="1382" cy="1442"/>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5" name="AutoShape 89"/>
            <p:cNvSpPr>
              <a:spLocks noChangeArrowheads="1"/>
            </p:cNvSpPr>
            <p:nvPr/>
          </p:nvSpPr>
          <p:spPr bwMode="auto">
            <a:xfrm rot="4113339">
              <a:off x="1461" y="1408"/>
              <a:ext cx="1327"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6" name="AutoShape 90"/>
            <p:cNvSpPr>
              <a:spLocks noChangeArrowheads="1"/>
            </p:cNvSpPr>
            <p:nvPr/>
          </p:nvSpPr>
          <p:spPr bwMode="auto">
            <a:xfrm rot="17818711">
              <a:off x="340" y="1400"/>
              <a:ext cx="1328"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7" name="Oval 91"/>
            <p:cNvSpPr>
              <a:spLocks noChangeArrowheads="1"/>
            </p:cNvSpPr>
            <p:nvPr/>
          </p:nvSpPr>
          <p:spPr bwMode="auto">
            <a:xfrm>
              <a:off x="1340" y="1977"/>
              <a:ext cx="411" cy="532"/>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88" name="Rectangle 92"/>
            <p:cNvSpPr>
              <a:spLocks noChangeArrowheads="1"/>
            </p:cNvSpPr>
            <p:nvPr/>
          </p:nvSpPr>
          <p:spPr bwMode="auto">
            <a:xfrm>
              <a:off x="1487" y="1644"/>
              <a:ext cx="105" cy="342"/>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89" name="Rectangle 93"/>
            <p:cNvSpPr>
              <a:spLocks noChangeArrowheads="1"/>
            </p:cNvSpPr>
            <p:nvPr/>
          </p:nvSpPr>
          <p:spPr bwMode="auto">
            <a:xfrm rot="16200000">
              <a:off x="1488" y="2054"/>
              <a:ext cx="77" cy="75"/>
            </a:xfrm>
            <a:prstGeom prst="rect">
              <a:avLst/>
            </a:prstGeom>
            <a:solidFill>
              <a:srgbClr val="008000"/>
            </a:solidFill>
            <a:ln w="9525">
              <a:noFill/>
              <a:miter lim="800000"/>
              <a:headEnd/>
              <a:tailEnd/>
            </a:ln>
            <a:effectLst/>
          </p:spPr>
          <p:txBody>
            <a:bodyPr wrap="none" anchor="ctr"/>
            <a:lstStyle/>
            <a:p>
              <a:endParaRPr lang="en-US"/>
            </a:p>
          </p:txBody>
        </p:sp>
        <p:sp>
          <p:nvSpPr>
            <p:cNvPr id="4190" name="AutoShape 94"/>
            <p:cNvSpPr>
              <a:spLocks noChangeArrowheads="1"/>
            </p:cNvSpPr>
            <p:nvPr/>
          </p:nvSpPr>
          <p:spPr bwMode="auto">
            <a:xfrm rot="861338">
              <a:off x="1782" y="1180"/>
              <a:ext cx="260" cy="922"/>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1" name="AutoShape 95"/>
            <p:cNvSpPr>
              <a:spLocks noChangeArrowheads="1"/>
            </p:cNvSpPr>
            <p:nvPr/>
          </p:nvSpPr>
          <p:spPr bwMode="auto">
            <a:xfrm rot="-952189">
              <a:off x="1068" y="1190"/>
              <a:ext cx="252" cy="895"/>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2" name="Oval 96"/>
            <p:cNvSpPr>
              <a:spLocks noChangeArrowheads="1"/>
            </p:cNvSpPr>
            <p:nvPr/>
          </p:nvSpPr>
          <p:spPr bwMode="auto">
            <a:xfrm>
              <a:off x="1415" y="2053"/>
              <a:ext cx="262" cy="45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93" name="Rectangle 97"/>
            <p:cNvSpPr>
              <a:spLocks noChangeArrowheads="1"/>
            </p:cNvSpPr>
            <p:nvPr/>
          </p:nvSpPr>
          <p:spPr bwMode="auto">
            <a:xfrm>
              <a:off x="1502" y="2725"/>
              <a:ext cx="78" cy="569"/>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94" name="Rectangle 98"/>
            <p:cNvSpPr>
              <a:spLocks noChangeArrowheads="1"/>
            </p:cNvSpPr>
            <p:nvPr/>
          </p:nvSpPr>
          <p:spPr bwMode="auto">
            <a:xfrm>
              <a:off x="1527" y="2016"/>
              <a:ext cx="37" cy="455"/>
            </a:xfrm>
            <a:prstGeom prst="rect">
              <a:avLst/>
            </a:prstGeom>
            <a:solidFill>
              <a:srgbClr val="008000"/>
            </a:solidFill>
            <a:ln w="9525">
              <a:solidFill>
                <a:schemeClr val="tx1"/>
              </a:solidFill>
              <a:miter lim="800000"/>
              <a:headEnd/>
              <a:tailEnd/>
            </a:ln>
            <a:effectLst/>
          </p:spPr>
          <p:txBody>
            <a:bodyPr wrap="none" anchor="ctr"/>
            <a:lstStyle/>
            <a:p>
              <a:endParaRPr lang="en-US"/>
            </a:p>
          </p:txBody>
        </p:sp>
        <p:grpSp>
          <p:nvGrpSpPr>
            <p:cNvPr id="7" name="Group 99"/>
            <p:cNvGrpSpPr>
              <a:grpSpLocks/>
            </p:cNvGrpSpPr>
            <p:nvPr/>
          </p:nvGrpSpPr>
          <p:grpSpPr bwMode="auto">
            <a:xfrm>
              <a:off x="1564" y="2277"/>
              <a:ext cx="82" cy="113"/>
              <a:chOff x="2018" y="2790"/>
              <a:chExt cx="100" cy="136"/>
            </a:xfrm>
          </p:grpSpPr>
          <p:sp>
            <p:nvSpPr>
              <p:cNvPr id="4196" name="Rectangle 10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97" name="Oval 10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8" name="Group 102"/>
            <p:cNvGrpSpPr>
              <a:grpSpLocks/>
            </p:cNvGrpSpPr>
            <p:nvPr/>
          </p:nvGrpSpPr>
          <p:grpSpPr bwMode="auto">
            <a:xfrm>
              <a:off x="1449" y="2279"/>
              <a:ext cx="78" cy="113"/>
              <a:chOff x="1878" y="2792"/>
              <a:chExt cx="95" cy="136"/>
            </a:xfrm>
          </p:grpSpPr>
          <p:sp>
            <p:nvSpPr>
              <p:cNvPr id="4199" name="Rectangle 10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0" name="Oval 10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9" name="Group 105"/>
            <p:cNvGrpSpPr>
              <a:grpSpLocks/>
            </p:cNvGrpSpPr>
            <p:nvPr/>
          </p:nvGrpSpPr>
          <p:grpSpPr bwMode="auto">
            <a:xfrm>
              <a:off x="1447" y="2150"/>
              <a:ext cx="78" cy="114"/>
              <a:chOff x="1878" y="2792"/>
              <a:chExt cx="95" cy="136"/>
            </a:xfrm>
          </p:grpSpPr>
          <p:sp>
            <p:nvSpPr>
              <p:cNvPr id="4202" name="Rectangle 10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3" name="Oval 10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10" name="Group 108"/>
            <p:cNvGrpSpPr>
              <a:grpSpLocks/>
            </p:cNvGrpSpPr>
            <p:nvPr/>
          </p:nvGrpSpPr>
          <p:grpSpPr bwMode="auto">
            <a:xfrm>
              <a:off x="1565" y="2144"/>
              <a:ext cx="82" cy="114"/>
              <a:chOff x="2018" y="2790"/>
              <a:chExt cx="100" cy="136"/>
            </a:xfrm>
          </p:grpSpPr>
          <p:sp>
            <p:nvSpPr>
              <p:cNvPr id="4205" name="Rectangle 10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6" name="Oval 11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207" name="Freeform 111"/>
            <p:cNvSpPr>
              <a:spLocks/>
            </p:cNvSpPr>
            <p:nvPr/>
          </p:nvSpPr>
          <p:spPr bwMode="auto">
            <a:xfrm>
              <a:off x="1682" y="1560"/>
              <a:ext cx="273" cy="910"/>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08" name="Freeform 112"/>
            <p:cNvSpPr>
              <a:spLocks/>
            </p:cNvSpPr>
            <p:nvPr/>
          </p:nvSpPr>
          <p:spPr bwMode="auto">
            <a:xfrm>
              <a:off x="1676" y="1712"/>
              <a:ext cx="561" cy="759"/>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09" name="Oval 113"/>
            <p:cNvSpPr>
              <a:spLocks noChangeArrowheads="1"/>
            </p:cNvSpPr>
            <p:nvPr/>
          </p:nvSpPr>
          <p:spPr bwMode="auto">
            <a:xfrm>
              <a:off x="1893" y="1373"/>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0" name="Oval 114"/>
            <p:cNvSpPr>
              <a:spLocks noChangeArrowheads="1"/>
            </p:cNvSpPr>
            <p:nvPr/>
          </p:nvSpPr>
          <p:spPr bwMode="auto">
            <a:xfrm rot="183620">
              <a:off x="1918" y="1376"/>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1" name="Oval 115"/>
            <p:cNvSpPr>
              <a:spLocks noChangeArrowheads="1"/>
            </p:cNvSpPr>
            <p:nvPr/>
          </p:nvSpPr>
          <p:spPr bwMode="auto">
            <a:xfrm rot="848122">
              <a:off x="2207" y="1531"/>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2" name="Oval 116"/>
            <p:cNvSpPr>
              <a:spLocks noChangeArrowheads="1"/>
            </p:cNvSpPr>
            <p:nvPr/>
          </p:nvSpPr>
          <p:spPr bwMode="auto">
            <a:xfrm rot="1022545">
              <a:off x="2230" y="1546"/>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3" name="Freeform 117"/>
            <p:cNvSpPr>
              <a:spLocks/>
            </p:cNvSpPr>
            <p:nvPr/>
          </p:nvSpPr>
          <p:spPr bwMode="auto">
            <a:xfrm flipH="1">
              <a:off x="1127" y="1548"/>
              <a:ext cx="274" cy="911"/>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14" name="Freeform 118"/>
            <p:cNvSpPr>
              <a:spLocks/>
            </p:cNvSpPr>
            <p:nvPr/>
          </p:nvSpPr>
          <p:spPr bwMode="auto">
            <a:xfrm flipH="1">
              <a:off x="845" y="1701"/>
              <a:ext cx="562" cy="758"/>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15" name="Oval 119"/>
            <p:cNvSpPr>
              <a:spLocks noChangeArrowheads="1"/>
            </p:cNvSpPr>
            <p:nvPr/>
          </p:nvSpPr>
          <p:spPr bwMode="auto">
            <a:xfrm flipH="1">
              <a:off x="1114" y="1362"/>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6" name="Oval 120"/>
            <p:cNvSpPr>
              <a:spLocks noChangeArrowheads="1"/>
            </p:cNvSpPr>
            <p:nvPr/>
          </p:nvSpPr>
          <p:spPr bwMode="auto">
            <a:xfrm rot="21416380" flipH="1">
              <a:off x="1090" y="136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7" name="Oval 121"/>
            <p:cNvSpPr>
              <a:spLocks noChangeArrowheads="1"/>
            </p:cNvSpPr>
            <p:nvPr/>
          </p:nvSpPr>
          <p:spPr bwMode="auto">
            <a:xfrm rot="20751878" flipH="1">
              <a:off x="800" y="1520"/>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8" name="Oval 122"/>
            <p:cNvSpPr>
              <a:spLocks noChangeArrowheads="1"/>
            </p:cNvSpPr>
            <p:nvPr/>
          </p:nvSpPr>
          <p:spPr bwMode="auto">
            <a:xfrm rot="20577455" flipH="1">
              <a:off x="778" y="153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9" name="Oval 123"/>
            <p:cNvSpPr>
              <a:spLocks noChangeArrowheads="1"/>
            </p:cNvSpPr>
            <p:nvPr/>
          </p:nvSpPr>
          <p:spPr bwMode="auto">
            <a:xfrm>
              <a:off x="1430" y="2468"/>
              <a:ext cx="231" cy="271"/>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220" name="AutoShape 124"/>
            <p:cNvSpPr>
              <a:spLocks noChangeArrowheads="1"/>
            </p:cNvSpPr>
            <p:nvPr/>
          </p:nvSpPr>
          <p:spPr bwMode="auto">
            <a:xfrm rot="8933839">
              <a:off x="1645" y="2372"/>
              <a:ext cx="262" cy="49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1" name="AutoShape 125"/>
            <p:cNvSpPr>
              <a:spLocks noChangeArrowheads="1"/>
            </p:cNvSpPr>
            <p:nvPr/>
          </p:nvSpPr>
          <p:spPr bwMode="auto">
            <a:xfrm rot="1485656">
              <a:off x="1191" y="2395"/>
              <a:ext cx="262" cy="493"/>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2" name="Oval 126"/>
            <p:cNvSpPr>
              <a:spLocks noChangeArrowheads="1"/>
            </p:cNvSpPr>
            <p:nvPr/>
          </p:nvSpPr>
          <p:spPr bwMode="auto">
            <a:xfrm>
              <a:off x="1494" y="2617"/>
              <a:ext cx="96" cy="142"/>
            </a:xfrm>
            <a:prstGeom prst="ellipse">
              <a:avLst/>
            </a:prstGeom>
            <a:solidFill>
              <a:srgbClr val="003300"/>
            </a:solidFill>
            <a:ln w="9525">
              <a:noFill/>
              <a:round/>
              <a:headEnd/>
              <a:tailEnd/>
            </a:ln>
            <a:effectLst/>
          </p:spPr>
          <p:txBody>
            <a:bodyPr wrap="none" anchor="ctr"/>
            <a:lstStyle/>
            <a:p>
              <a:endParaRPr lang="en-US"/>
            </a:p>
          </p:txBody>
        </p:sp>
        <p:sp>
          <p:nvSpPr>
            <p:cNvPr id="4223" name="Oval 127"/>
            <p:cNvSpPr>
              <a:spLocks noChangeArrowheads="1"/>
            </p:cNvSpPr>
            <p:nvPr/>
          </p:nvSpPr>
          <p:spPr bwMode="auto">
            <a:xfrm>
              <a:off x="1487" y="1549"/>
              <a:ext cx="107" cy="180"/>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224" name="Oval 128"/>
            <p:cNvSpPr>
              <a:spLocks noChangeArrowheads="1"/>
            </p:cNvSpPr>
            <p:nvPr/>
          </p:nvSpPr>
          <p:spPr bwMode="auto">
            <a:xfrm>
              <a:off x="1488" y="1576"/>
              <a:ext cx="102" cy="181"/>
            </a:xfrm>
            <a:prstGeom prst="ellipse">
              <a:avLst/>
            </a:prstGeom>
            <a:solidFill>
              <a:srgbClr val="008000"/>
            </a:solidFill>
            <a:ln w="9525">
              <a:noFill/>
              <a:round/>
              <a:headEnd/>
              <a:tailEnd/>
            </a:ln>
            <a:effectLst/>
          </p:spPr>
          <p:txBody>
            <a:bodyPr wrap="none" anchor="ctr"/>
            <a:lstStyle/>
            <a:p>
              <a:endParaRPr lang="en-US"/>
            </a:p>
          </p:txBody>
        </p:sp>
        <p:sp>
          <p:nvSpPr>
            <p:cNvPr id="4225" name="Rectangle 129"/>
            <p:cNvSpPr>
              <a:spLocks noChangeArrowheads="1"/>
            </p:cNvSpPr>
            <p:nvPr/>
          </p:nvSpPr>
          <p:spPr bwMode="auto">
            <a:xfrm rot="5400000">
              <a:off x="1481" y="1948"/>
              <a:ext cx="114" cy="98"/>
            </a:xfrm>
            <a:prstGeom prst="rect">
              <a:avLst/>
            </a:prstGeom>
            <a:solidFill>
              <a:srgbClr val="008000"/>
            </a:solidFill>
            <a:ln w="9525">
              <a:noFill/>
              <a:miter lim="800000"/>
              <a:headEnd/>
              <a:tailEnd/>
            </a:ln>
            <a:effectLst/>
          </p:spPr>
          <p:txBody>
            <a:bodyPr wrap="none" anchor="ctr"/>
            <a:lstStyle/>
            <a:p>
              <a:endParaRPr lang="en-US"/>
            </a:p>
          </p:txBody>
        </p:sp>
      </p:grpSp>
      <p:sp>
        <p:nvSpPr>
          <p:cNvPr id="4228" name="AutoShape 132"/>
          <p:cNvSpPr>
            <a:spLocks noChangeArrowheads="1"/>
          </p:cNvSpPr>
          <p:nvPr/>
        </p:nvSpPr>
        <p:spPr bwMode="auto">
          <a:xfrm>
            <a:off x="1763688"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4230" name="AutoShape 134"/>
          <p:cNvSpPr>
            <a:spLocks noChangeArrowheads="1"/>
          </p:cNvSpPr>
          <p:nvPr/>
        </p:nvSpPr>
        <p:spPr bwMode="auto">
          <a:xfrm>
            <a:off x="2915816"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11" name="Rectangle 10"/>
          <p:cNvSpPr/>
          <p:nvPr/>
        </p:nvSpPr>
        <p:spPr>
          <a:xfrm>
            <a:off x="468433" y="1028842"/>
            <a:ext cx="8199764" cy="369332"/>
          </a:xfrm>
          <a:prstGeom prst="rect">
            <a:avLst/>
          </a:prstGeom>
        </p:spPr>
        <p:txBody>
          <a:bodyPr wrap="square">
            <a:spAutoFit/>
          </a:bodyPr>
          <a:lstStyle/>
          <a:p>
            <a:endParaRPr lang="en-US" dirty="0"/>
          </a:p>
        </p:txBody>
      </p:sp>
    </p:spTree>
    <p:extLst>
      <p:ext uri="{BB962C8B-B14F-4D97-AF65-F5344CB8AC3E}">
        <p14:creationId xmlns:p14="http://schemas.microsoft.com/office/powerpoint/2010/main" val="19957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8.14815E-6 C 0.00486 -0.00973 0.00052 0.00046 0.00313 -0.02084 C 0.00399 -0.02825 0.00712 -0.03241 0.00937 -0.0389 C 0.01181 -0.04607 0.01285 -0.05394 0.01771 -0.05834 C 0.0184 -0.06019 0.01875 -0.06228 0.01979 -0.0639 C 0.02066 -0.06528 0.02205 -0.06528 0.02292 -0.06667 C 0.02865 -0.07616 0.01806 -0.06575 0.02709 -0.07362 C 0.0316 -0.08241 0.03351 -0.08056 0.03854 -0.08612 C 0.04063 -0.08843 0.04149 -0.0926 0.04375 -0.09445 C 0.04653 -0.09677 0.05 -0.09723 0.05313 -0.09862 C 0.06129 -0.10232 0.06858 -0.10649 0.07709 -0.10834 C 0.09514 -0.12431 0.13021 -0.12084 0.14792 -0.12223 C 0.15278 -0.12269 0.15764 -0.12339 0.1625 -0.12362 C 0.19306 -0.12431 0.22361 -0.12454 0.25417 -0.12501 C 0.28993 -0.1264 0.32587 -0.12478 0.36146 -0.12917 C 0.40434 -0.12825 0.44792 -0.12987 0.49063 -0.12362 C 0.49445 -0.12223 0.49827 -0.12084 0.50209 -0.11945 C 0.50573 -0.11459 0.51268 -0.10996 0.51771 -0.10834 C 0.52396 -0.10209 0.52049 -0.10556 0.52813 -0.09862 C 0.52917 -0.09769 0.53125 -0.09584 0.53125 -0.09584 C 0.54045 -0.07755 0.54584 -0.05556 0.54584 -0.03334 " pathEditMode="relative" ptsTypes="ffffffffffffffffffffA">
                                      <p:cBhvr>
                                        <p:cTn id="6" dur="3000" fill="hold"/>
                                        <p:tgtEl>
                                          <p:spTgt spid="4228"/>
                                        </p:tgtEl>
                                        <p:attrNameLst>
                                          <p:attrName>ppt_x</p:attrName>
                                          <p:attrName>ppt_y</p:attrName>
                                        </p:attrNameLst>
                                      </p:cBhvr>
                                    </p:animMotion>
                                  </p:childTnLst>
                                </p:cTn>
                              </p:par>
                            </p:childTnLst>
                          </p:cTn>
                        </p:par>
                        <p:par>
                          <p:cTn id="7" fill="hold">
                            <p:stCondLst>
                              <p:cond delay="3000"/>
                            </p:stCondLst>
                            <p:childTnLst>
                              <p:par>
                                <p:cTn id="8" presetID="0" presetClass="path" presetSubtype="0" accel="50000" decel="50000" fill="hold" grpId="0" nodeType="afterEffect">
                                  <p:stCondLst>
                                    <p:cond delay="1000"/>
                                  </p:stCondLst>
                                  <p:childTnLst>
                                    <p:animMotion origin="layout" path="M -1.66667E-6 0 C 0.00295 -0.00394 0.00486 -0.00787 0.00833 -0.01111 C 0.01076 -0.0162 0.01233 -0.01991 0.01667 -0.02361 C 0.01875 -0.02546 0.02292 -0.02917 0.02292 -0.02917 C 0.02448 -0.03519 0.02656 -0.03981 0.02813 -0.04583 C 0.02899 -0.04907 0.03229 -0.04954 0.03438 -0.05139 C 0.03785 -0.0544 0.04097 -0.05718 0.04479 -0.05972 C 0.04792 -0.0662 0.05434 -0.06852 0.05938 -0.07222 C 0.06076 -0.07315 0.06215 -0.07384 0.06354 -0.075 C 0.06563 -0.07662 0.06979 -0.08056 0.06979 -0.08056 C 0.07066 -0.08218 0.07431 -0.08958 0.075 -0.09028 C 0.07674 -0.09167 0.0908 -0.09931 0.09271 -0.1 C 0.09653 -0.10324 0.10087 -0.10648 0.10521 -0.10833 C 0.10851 -0.11713 0.11753 -0.12014 0.12396 -0.125 C 0.12882 -0.1287 0.13281 -0.13356 0.1375 -0.1375 C 0.14288 -0.1419 0.14931 -0.14398 0.15521 -0.14722 C 0.15851 -0.1537 0.16233 -0.15648 0.16771 -0.15833 C 0.1724 -0.1625 0.17795 -0.16296 0.18333 -0.16528 C 0.2599 -0.16435 0.28698 -0.16296 0.35208 -0.16111 C 0.35642 -0.15972 0.3592 -0.15694 0.36354 -0.15556 C 0.36875 -0.15093 0.37135 -0.14769 0.37708 -0.14583 C 0.37778 -0.14444 0.37813 -0.14282 0.37917 -0.14167 C 0.38003 -0.14074 0.3816 -0.14144 0.38229 -0.14028 C 0.3901 -0.12546 0.37951 -0.13634 0.3875 -0.12917 C 0.3901 -0.12384 0.39271 -0.12431 0.39583 -0.11944 C 0.40052 -0.11204 0.39583 -0.11852 0.39896 -0.11111 C 0.40174 -0.10463 0.40538 -0.10046 0.40833 -0.09444 C 0.41285 -0.07014 0.40938 -0.09074 0.40938 -0.03056 " pathEditMode="relative" ptsTypes="fffffffffffffffffffffffffffA">
                                      <p:cBhvr>
                                        <p:cTn id="9" dur="3000" fill="hold"/>
                                        <p:tgtEl>
                                          <p:spTgt spid="423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8" grpId="0" animBg="1"/>
      <p:bldP spid="42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5-03-13 at 06.56.5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74042"/>
            <a:ext cx="1727320" cy="1651115"/>
          </a:xfrm>
          <a:prstGeom prst="rect">
            <a:avLst/>
          </a:prstGeom>
        </p:spPr>
      </p:pic>
      <p:pic>
        <p:nvPicPr>
          <p:cNvPr id="9" name="Picture 8" descr="Screen Shot 2015-03-13 at 06.57.0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4520" y="374041"/>
            <a:ext cx="1754960" cy="1651115"/>
          </a:xfrm>
          <a:prstGeom prst="rect">
            <a:avLst/>
          </a:prstGeom>
        </p:spPr>
      </p:pic>
      <p:pic>
        <p:nvPicPr>
          <p:cNvPr id="10" name="Picture 9" descr="Screen Shot 2015-03-13 at 06.57.2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9480" y="336601"/>
            <a:ext cx="1544140" cy="1688555"/>
          </a:xfrm>
          <a:prstGeom prst="rect">
            <a:avLst/>
          </a:prstGeom>
        </p:spPr>
      </p:pic>
      <p:pic>
        <p:nvPicPr>
          <p:cNvPr id="11" name="Picture 10" descr="Screen Shot 2015-03-13 at 06.57.48.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9222" y="336602"/>
            <a:ext cx="1539596" cy="1688556"/>
          </a:xfrm>
          <a:prstGeom prst="rect">
            <a:avLst/>
          </a:prstGeom>
        </p:spPr>
      </p:pic>
      <p:pic>
        <p:nvPicPr>
          <p:cNvPr id="12" name="Picture 11" descr="Screen Shot 2015-03-13 at 06.58.0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48818" y="336601"/>
            <a:ext cx="1576030" cy="1688555"/>
          </a:xfrm>
          <a:prstGeom prst="rect">
            <a:avLst/>
          </a:prstGeom>
        </p:spPr>
      </p:pic>
      <p:pic>
        <p:nvPicPr>
          <p:cNvPr id="13" name="Picture 12" descr="Screen Shot 2015-03-13 at 06.58.15.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2501469"/>
            <a:ext cx="1711400" cy="1608921"/>
          </a:xfrm>
          <a:prstGeom prst="rect">
            <a:avLst/>
          </a:prstGeom>
        </p:spPr>
      </p:pic>
      <p:pic>
        <p:nvPicPr>
          <p:cNvPr id="14" name="Picture 13" descr="Screen Shot 2015-03-13 at 06.58.26.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4520" y="2501468"/>
            <a:ext cx="2055419" cy="1608921"/>
          </a:xfrm>
          <a:prstGeom prst="rect">
            <a:avLst/>
          </a:prstGeom>
        </p:spPr>
      </p:pic>
      <p:pic>
        <p:nvPicPr>
          <p:cNvPr id="15" name="Picture 14" descr="Screen Shot 2015-03-13 at 06.58.3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39939" y="2501469"/>
            <a:ext cx="1852479" cy="1608922"/>
          </a:xfrm>
          <a:prstGeom prst="rect">
            <a:avLst/>
          </a:prstGeom>
        </p:spPr>
      </p:pic>
      <p:pic>
        <p:nvPicPr>
          <p:cNvPr id="16" name="Picture 15" descr="Screen Shot 2015-03-13 at 06.59.1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92418" y="2527673"/>
            <a:ext cx="2112901" cy="1613012"/>
          </a:xfrm>
          <a:prstGeom prst="rect">
            <a:avLst/>
          </a:prstGeom>
        </p:spPr>
      </p:pic>
      <p:pic>
        <p:nvPicPr>
          <p:cNvPr id="17" name="Picture 16" descr="Screen Shot 2015-03-13 at 07.00.0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61505" y="4413875"/>
            <a:ext cx="3378434" cy="1968637"/>
          </a:xfrm>
          <a:prstGeom prst="rect">
            <a:avLst/>
          </a:prstGeom>
        </p:spPr>
      </p:pic>
      <p:sp>
        <p:nvSpPr>
          <p:cNvPr id="2" name="TextBox 1"/>
          <p:cNvSpPr txBox="1"/>
          <p:nvPr/>
        </p:nvSpPr>
        <p:spPr>
          <a:xfrm>
            <a:off x="4557252" y="4413875"/>
            <a:ext cx="4067596" cy="1200329"/>
          </a:xfrm>
          <a:prstGeom prst="rect">
            <a:avLst/>
          </a:prstGeom>
          <a:noFill/>
        </p:spPr>
        <p:txBody>
          <a:bodyPr wrap="square" rtlCol="0">
            <a:spAutoFit/>
          </a:bodyPr>
          <a:lstStyle/>
          <a:p>
            <a:r>
              <a:rPr lang="en-GB" dirty="0" smtClean="0"/>
              <a:t>Male gamete is contained within a pollen grain.</a:t>
            </a:r>
          </a:p>
          <a:p>
            <a:r>
              <a:rPr lang="en-GB" dirty="0" smtClean="0"/>
              <a:t>The hard outer coating protects them both physically and from desiccation.</a:t>
            </a:r>
            <a:endParaRPr lang="en-GB" dirty="0"/>
          </a:p>
        </p:txBody>
      </p:sp>
    </p:spTree>
    <p:extLst>
      <p:ext uri="{BB962C8B-B14F-4D97-AF65-F5344CB8AC3E}">
        <p14:creationId xmlns:p14="http://schemas.microsoft.com/office/powerpoint/2010/main" val="504163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GB" sz="2800" smtClean="0"/>
              <a:t>Pollen can be carried between flowers by </a:t>
            </a:r>
            <a:r>
              <a:rPr lang="en-GB" sz="2800" smtClean="0">
                <a:solidFill>
                  <a:srgbClr val="FF0000"/>
                </a:solidFill>
              </a:rPr>
              <a:t>insects</a:t>
            </a:r>
            <a:r>
              <a:rPr lang="en-GB" sz="2800" smtClean="0"/>
              <a:t> or by </a:t>
            </a:r>
            <a:r>
              <a:rPr lang="en-GB" sz="2800" smtClean="0">
                <a:solidFill>
                  <a:srgbClr val="FF0000"/>
                </a:solidFill>
              </a:rPr>
              <a:t>wind</a:t>
            </a:r>
          </a:p>
        </p:txBody>
      </p:sp>
      <p:pic>
        <p:nvPicPr>
          <p:cNvPr id="41987" name="Picture 11" descr="wind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557338"/>
            <a:ext cx="8569325"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8093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ind-pollination-of-silver-birch-catki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721" y="4070784"/>
            <a:ext cx="2787216" cy="2787216"/>
          </a:xfrm>
          <a:prstGeom prst="rect">
            <a:avLst/>
          </a:prstGeom>
        </p:spPr>
      </p:pic>
      <p:pic>
        <p:nvPicPr>
          <p:cNvPr id="5" name="Picture 4"/>
          <p:cNvPicPr>
            <a:picLocks noChangeAspect="1"/>
          </p:cNvPicPr>
          <p:nvPr/>
        </p:nvPicPr>
        <p:blipFill>
          <a:blip r:embed="rId3"/>
          <a:stretch>
            <a:fillRect/>
          </a:stretch>
        </p:blipFill>
        <p:spPr>
          <a:xfrm>
            <a:off x="351721" y="6784"/>
            <a:ext cx="8293100" cy="4064000"/>
          </a:xfrm>
          <a:prstGeom prst="rect">
            <a:avLst/>
          </a:prstGeom>
        </p:spPr>
      </p:pic>
      <p:pic>
        <p:nvPicPr>
          <p:cNvPr id="6" name="Picture 5"/>
          <p:cNvPicPr>
            <a:picLocks noChangeAspect="1"/>
          </p:cNvPicPr>
          <p:nvPr/>
        </p:nvPicPr>
        <p:blipFill>
          <a:blip r:embed="rId4"/>
          <a:stretch>
            <a:fillRect/>
          </a:stretch>
        </p:blipFill>
        <p:spPr>
          <a:xfrm>
            <a:off x="3138937" y="4070784"/>
            <a:ext cx="3187700" cy="2787216"/>
          </a:xfrm>
          <a:prstGeom prst="rect">
            <a:avLst/>
          </a:prstGeom>
        </p:spPr>
      </p:pic>
      <p:pic>
        <p:nvPicPr>
          <p:cNvPr id="7" name="Picture 6"/>
          <p:cNvPicPr>
            <a:picLocks noChangeAspect="1"/>
          </p:cNvPicPr>
          <p:nvPr/>
        </p:nvPicPr>
        <p:blipFill>
          <a:blip r:embed="rId5"/>
          <a:stretch>
            <a:fillRect/>
          </a:stretch>
        </p:blipFill>
        <p:spPr>
          <a:xfrm>
            <a:off x="6326637" y="4070784"/>
            <a:ext cx="2318184" cy="2787216"/>
          </a:xfrm>
          <a:prstGeom prst="rect">
            <a:avLst/>
          </a:prstGeom>
        </p:spPr>
      </p:pic>
    </p:spTree>
    <p:extLst>
      <p:ext uri="{BB962C8B-B14F-4D97-AF65-F5344CB8AC3E}">
        <p14:creationId xmlns:p14="http://schemas.microsoft.com/office/powerpoint/2010/main" val="5784345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77838" y="85725"/>
            <a:ext cx="8229600" cy="1143000"/>
          </a:xfrm>
        </p:spPr>
        <p:txBody>
          <a:bodyPr>
            <a:normAutofit fontScale="90000"/>
          </a:bodyPr>
          <a:lstStyle/>
          <a:p>
            <a:pPr eaLnBrk="1" hangingPunct="1">
              <a:defRPr/>
            </a:pPr>
            <a:r>
              <a:rPr lang="en-GB" sz="2800" dirty="0" smtClean="0">
                <a:solidFill>
                  <a:srgbClr val="FF0000"/>
                </a:solidFill>
              </a:rPr>
              <a:t>Wind-pollinated</a:t>
            </a:r>
            <a:r>
              <a:rPr lang="en-GB" sz="2800" dirty="0" smtClean="0"/>
              <a:t> flowers are different in structure to insect pollinated flowers as they do not have to attract insects to them but do need to be exposed to the wind.</a:t>
            </a:r>
          </a:p>
        </p:txBody>
      </p:sp>
      <p:sp>
        <p:nvSpPr>
          <p:cNvPr id="12303" name="Text Box 15"/>
          <p:cNvSpPr txBox="1">
            <a:spLocks noChangeArrowheads="1"/>
          </p:cNvSpPr>
          <p:nvPr/>
        </p:nvSpPr>
        <p:spPr bwMode="auto">
          <a:xfrm>
            <a:off x="404813" y="5262563"/>
            <a:ext cx="18637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GB" dirty="0">
                <a:cs typeface="Arial" charset="0"/>
              </a:rPr>
              <a:t>Petals are small and green as there is no need to attract insects</a:t>
            </a:r>
          </a:p>
        </p:txBody>
      </p:sp>
      <p:sp>
        <p:nvSpPr>
          <p:cNvPr id="12304" name="Text Box 16"/>
          <p:cNvSpPr txBox="1">
            <a:spLocks noChangeArrowheads="1"/>
          </p:cNvSpPr>
          <p:nvPr/>
        </p:nvSpPr>
        <p:spPr bwMode="auto">
          <a:xfrm>
            <a:off x="7019925" y="3894138"/>
            <a:ext cx="19431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dirty="0" smtClean="0">
                <a:cs typeface="Arial" charset="0"/>
              </a:rPr>
              <a:t>Stigmas </a:t>
            </a:r>
            <a:r>
              <a:rPr lang="en-GB" dirty="0">
                <a:cs typeface="Arial" charset="0"/>
              </a:rPr>
              <a:t>are feathery to catch pollen carried </a:t>
            </a:r>
            <a:r>
              <a:rPr lang="en-GB" dirty="0" smtClean="0">
                <a:cs typeface="Arial" charset="0"/>
              </a:rPr>
              <a:t>in </a:t>
            </a:r>
            <a:r>
              <a:rPr lang="en-GB" dirty="0">
                <a:cs typeface="Arial" charset="0"/>
              </a:rPr>
              <a:t>wind</a:t>
            </a:r>
          </a:p>
        </p:txBody>
      </p:sp>
      <p:sp>
        <p:nvSpPr>
          <p:cNvPr id="12305" name="Text Box 17"/>
          <p:cNvSpPr txBox="1">
            <a:spLocks noChangeArrowheads="1"/>
          </p:cNvSpPr>
          <p:nvPr/>
        </p:nvSpPr>
        <p:spPr bwMode="auto">
          <a:xfrm>
            <a:off x="6005513" y="1949450"/>
            <a:ext cx="29591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a:cs typeface="Arial" charset="0"/>
              </a:rPr>
              <a:t>Anthers are exposed to the wind so that pollen can easily be blown away</a:t>
            </a:r>
          </a:p>
        </p:txBody>
      </p:sp>
      <p:sp>
        <p:nvSpPr>
          <p:cNvPr id="12309" name="Text Box 21"/>
          <p:cNvSpPr txBox="1">
            <a:spLocks noChangeArrowheads="1"/>
          </p:cNvSpPr>
          <p:nvPr/>
        </p:nvSpPr>
        <p:spPr bwMode="auto">
          <a:xfrm>
            <a:off x="250825" y="1949450"/>
            <a:ext cx="261143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a:cs typeface="Arial" charset="0"/>
              </a:rPr>
              <a:t>Pollen grains are very small and light. They occur in very large numbers</a:t>
            </a:r>
          </a:p>
        </p:txBody>
      </p:sp>
      <p:sp>
        <p:nvSpPr>
          <p:cNvPr id="12311" name="Text Box 23"/>
          <p:cNvSpPr txBox="1">
            <a:spLocks noChangeArrowheads="1"/>
          </p:cNvSpPr>
          <p:nvPr/>
        </p:nvSpPr>
        <p:spPr bwMode="auto">
          <a:xfrm>
            <a:off x="5724525" y="5694363"/>
            <a:ext cx="2165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No scent or nectary</a:t>
            </a:r>
          </a:p>
        </p:txBody>
      </p:sp>
      <p:sp>
        <p:nvSpPr>
          <p:cNvPr id="12549" name="Line 261"/>
          <p:cNvSpPr>
            <a:spLocks noChangeShapeType="1"/>
          </p:cNvSpPr>
          <p:nvPr/>
        </p:nvSpPr>
        <p:spPr bwMode="auto">
          <a:xfrm flipH="1">
            <a:off x="4932363" y="2165350"/>
            <a:ext cx="1079500" cy="5032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2550" name="Line 262"/>
          <p:cNvSpPr>
            <a:spLocks noChangeShapeType="1"/>
          </p:cNvSpPr>
          <p:nvPr/>
        </p:nvSpPr>
        <p:spPr bwMode="auto">
          <a:xfrm flipH="1" flipV="1">
            <a:off x="6084888" y="3894138"/>
            <a:ext cx="935037" cy="431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2551" name="Line 263"/>
          <p:cNvSpPr>
            <a:spLocks noChangeShapeType="1"/>
          </p:cNvSpPr>
          <p:nvPr/>
        </p:nvSpPr>
        <p:spPr bwMode="auto">
          <a:xfrm flipV="1">
            <a:off x="2268538" y="5478463"/>
            <a:ext cx="15113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pic>
        <p:nvPicPr>
          <p:cNvPr id="46090" name="Picture 265" descr="grass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2525713"/>
            <a:ext cx="4845050"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54" name="Text Box 266"/>
          <p:cNvSpPr txBox="1">
            <a:spLocks noChangeArrowheads="1"/>
          </p:cNvSpPr>
          <p:nvPr/>
        </p:nvSpPr>
        <p:spPr bwMode="auto">
          <a:xfrm>
            <a:off x="1403350"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B2B2B2"/>
                </a:solidFill>
                <a:cs typeface="Arial" charset="0"/>
              </a:rPr>
              <a:t>Flower Structure</a:t>
            </a:r>
            <a:r>
              <a:rPr lang="en-GB" sz="1200">
                <a:solidFill>
                  <a:schemeClr val="bg2"/>
                </a:solidFill>
                <a:cs typeface="Arial" charset="0"/>
              </a:rPr>
              <a:t>     </a:t>
            </a:r>
            <a:r>
              <a:rPr lang="en-GB" sz="1200">
                <a:solidFill>
                  <a:srgbClr val="FF6600"/>
                </a:solidFill>
                <a:cs typeface="Arial" charset="0"/>
              </a:rPr>
              <a:t>Pollination</a:t>
            </a:r>
            <a:r>
              <a:rPr lang="en-GB" sz="1200">
                <a:solidFill>
                  <a:srgbClr val="B2B2B2"/>
                </a:solidFill>
                <a:cs typeface="Arial" charset="0"/>
              </a:rPr>
              <a:t>     Fertilisation     Seed Dispersal     Germination     Test</a:t>
            </a:r>
            <a:endParaRPr lang="en-GB" sz="1200">
              <a:cs typeface="Arial" charset="0"/>
            </a:endParaRPr>
          </a:p>
        </p:txBody>
      </p:sp>
    </p:spTree>
    <p:extLst>
      <p:ext uri="{BB962C8B-B14F-4D97-AF65-F5344CB8AC3E}">
        <p14:creationId xmlns:p14="http://schemas.microsoft.com/office/powerpoint/2010/main" val="89770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4033" name="Picture 15" descr="pollenbee"/>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7000" contrast="-33000"/>
                    </a14:imgEffect>
                  </a14:imgLayer>
                </a14:imgProps>
              </a:ext>
              <a:ext uri="{28A0092B-C50C-407E-A947-70E740481C1C}">
                <a14:useLocalDpi xmlns:a14="http://schemas.microsoft.com/office/drawing/2010/main" val="0"/>
              </a:ext>
            </a:extLst>
          </a:blip>
          <a:srcRect/>
          <a:stretch>
            <a:fillRect/>
          </a:stretch>
        </p:blipFill>
        <p:spPr bwMode="auto">
          <a:xfrm>
            <a:off x="1042988" y="1268413"/>
            <a:ext cx="6983412" cy="523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2"/>
          <p:cNvSpPr>
            <a:spLocks noGrp="1" noChangeArrowheads="1"/>
          </p:cNvSpPr>
          <p:nvPr>
            <p:ph type="title"/>
          </p:nvPr>
        </p:nvSpPr>
        <p:spPr>
          <a:xfrm>
            <a:off x="457200" y="274638"/>
            <a:ext cx="8229600" cy="730779"/>
          </a:xfrm>
        </p:spPr>
        <p:txBody>
          <a:bodyPr>
            <a:normAutofit fontScale="90000"/>
          </a:bodyPr>
          <a:lstStyle/>
          <a:p>
            <a:pPr eaLnBrk="1" hangingPunct="1">
              <a:defRPr/>
            </a:pPr>
            <a:r>
              <a:rPr lang="en-GB" sz="2800" dirty="0" smtClean="0">
                <a:solidFill>
                  <a:srgbClr val="FF0000"/>
                </a:solidFill>
              </a:rPr>
              <a:t>Insect-pollinated</a:t>
            </a:r>
            <a:r>
              <a:rPr lang="en-GB" sz="2800" dirty="0" smtClean="0"/>
              <a:t> flowers are adapted to attract insects to enable the transfer of pollen</a:t>
            </a:r>
          </a:p>
        </p:txBody>
      </p:sp>
      <p:sp>
        <p:nvSpPr>
          <p:cNvPr id="50180" name="Text Box 4"/>
          <p:cNvSpPr txBox="1">
            <a:spLocks noChangeArrowheads="1"/>
          </p:cNvSpPr>
          <p:nvPr/>
        </p:nvSpPr>
        <p:spPr bwMode="auto">
          <a:xfrm>
            <a:off x="971550" y="4941888"/>
            <a:ext cx="23034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Sticky stigma to collect pollen</a:t>
            </a:r>
          </a:p>
        </p:txBody>
      </p:sp>
      <p:sp>
        <p:nvSpPr>
          <p:cNvPr id="50181" name="Line 5"/>
          <p:cNvSpPr>
            <a:spLocks noChangeShapeType="1"/>
          </p:cNvSpPr>
          <p:nvPr/>
        </p:nvSpPr>
        <p:spPr bwMode="auto">
          <a:xfrm flipV="1">
            <a:off x="1908175" y="4365625"/>
            <a:ext cx="792163" cy="6492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50182" name="Text Box 6"/>
          <p:cNvSpPr txBox="1">
            <a:spLocks noChangeArrowheads="1"/>
          </p:cNvSpPr>
          <p:nvPr/>
        </p:nvSpPr>
        <p:spPr bwMode="auto">
          <a:xfrm>
            <a:off x="5651500" y="5157788"/>
            <a:ext cx="23764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Brightly coloured petals</a:t>
            </a:r>
          </a:p>
        </p:txBody>
      </p:sp>
      <p:sp>
        <p:nvSpPr>
          <p:cNvPr id="50184" name="Rectangle 8"/>
          <p:cNvSpPr>
            <a:spLocks noChangeArrowheads="1"/>
          </p:cNvSpPr>
          <p:nvPr/>
        </p:nvSpPr>
        <p:spPr bwMode="auto">
          <a:xfrm>
            <a:off x="1042988" y="2133600"/>
            <a:ext cx="23749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nectar and a scent present</a:t>
            </a:r>
          </a:p>
        </p:txBody>
      </p:sp>
      <p:sp>
        <p:nvSpPr>
          <p:cNvPr id="50185" name="Text Box 9"/>
          <p:cNvSpPr txBox="1">
            <a:spLocks noChangeArrowheads="1"/>
          </p:cNvSpPr>
          <p:nvPr/>
        </p:nvSpPr>
        <p:spPr bwMode="auto">
          <a:xfrm>
            <a:off x="5724525" y="1268413"/>
            <a:ext cx="2017713"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Pollen has barbs for hooking onto insect fur</a:t>
            </a:r>
          </a:p>
        </p:txBody>
      </p:sp>
      <p:pic>
        <p:nvPicPr>
          <p:cNvPr id="5018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288" y="1125538"/>
            <a:ext cx="863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0187" name="Text Box 11"/>
          <p:cNvSpPr txBox="1">
            <a:spLocks noChangeArrowheads="1"/>
          </p:cNvSpPr>
          <p:nvPr/>
        </p:nvSpPr>
        <p:spPr bwMode="auto">
          <a:xfrm>
            <a:off x="5580063" y="3429000"/>
            <a:ext cx="280828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Anthers positioned to rub pollen onto insects</a:t>
            </a:r>
          </a:p>
        </p:txBody>
      </p:sp>
      <p:sp>
        <p:nvSpPr>
          <p:cNvPr id="50188" name="Line 12"/>
          <p:cNvSpPr>
            <a:spLocks noChangeShapeType="1"/>
          </p:cNvSpPr>
          <p:nvPr/>
        </p:nvSpPr>
        <p:spPr bwMode="auto">
          <a:xfrm flipH="1" flipV="1">
            <a:off x="4211638" y="2133600"/>
            <a:ext cx="1441450" cy="13668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50190" name="Text Box 14"/>
          <p:cNvSpPr txBox="1">
            <a:spLocks noChangeArrowheads="1"/>
          </p:cNvSpPr>
          <p:nvPr/>
        </p:nvSpPr>
        <p:spPr bwMode="auto">
          <a:xfrm>
            <a:off x="1547813"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B2B2B2"/>
                </a:solidFill>
                <a:cs typeface="Arial" charset="0"/>
              </a:rPr>
              <a:t>Flower Structure</a:t>
            </a:r>
            <a:r>
              <a:rPr lang="en-GB" sz="1200">
                <a:solidFill>
                  <a:schemeClr val="bg2"/>
                </a:solidFill>
                <a:cs typeface="Arial" charset="0"/>
              </a:rPr>
              <a:t>     </a:t>
            </a:r>
            <a:r>
              <a:rPr lang="en-GB" sz="1200">
                <a:solidFill>
                  <a:srgbClr val="FF6600"/>
                </a:solidFill>
                <a:cs typeface="Arial" charset="0"/>
              </a:rPr>
              <a:t>Pollination</a:t>
            </a:r>
            <a:r>
              <a:rPr lang="en-GB" sz="1200">
                <a:solidFill>
                  <a:srgbClr val="B2B2B2"/>
                </a:solidFill>
                <a:cs typeface="Arial" charset="0"/>
              </a:rPr>
              <a:t>     Fertilisation     Seed Dispersal     Germination     Test</a:t>
            </a:r>
            <a:endParaRPr lang="en-GB" sz="1200">
              <a:cs typeface="Arial" charset="0"/>
            </a:endParaRPr>
          </a:p>
        </p:txBody>
      </p:sp>
    </p:spTree>
    <p:extLst>
      <p:ext uri="{BB962C8B-B14F-4D97-AF65-F5344CB8AC3E}">
        <p14:creationId xmlns:p14="http://schemas.microsoft.com/office/powerpoint/2010/main" val="24873335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130" y="420969"/>
            <a:ext cx="4321277" cy="1613156"/>
          </a:xfrm>
        </p:spPr>
        <p:txBody>
          <a:bodyPr>
            <a:normAutofit/>
          </a:bodyPr>
          <a:lstStyle/>
          <a:p>
            <a:r>
              <a:rPr lang="en-GB" sz="2800" dirty="0" smtClean="0"/>
              <a:t>Eggs are enclosed and protected within an ovary.</a:t>
            </a:r>
            <a:endParaRPr lang="en-GB"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407" y="412494"/>
            <a:ext cx="3127375" cy="324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6163" y="2389622"/>
            <a:ext cx="4193101" cy="1569660"/>
          </a:xfrm>
          <a:prstGeom prst="rect">
            <a:avLst/>
          </a:prstGeom>
          <a:noFill/>
        </p:spPr>
        <p:txBody>
          <a:bodyPr wrap="square" rtlCol="0">
            <a:spAutoFit/>
          </a:bodyPr>
          <a:lstStyle/>
          <a:p>
            <a:r>
              <a:rPr lang="en-GB" sz="2400" dirty="0" smtClean="0"/>
              <a:t>After fertilisation of the egg the embryo develops inside a structure with food reserves and a protective coat.</a:t>
            </a:r>
            <a:endParaRPr lang="en-GB" sz="24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164" y="4315018"/>
            <a:ext cx="6096000" cy="2181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6247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421" y="1915702"/>
            <a:ext cx="2305050" cy="1924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GB" dirty="0" smtClean="0"/>
              <a:t>Angiosperms have formed successful relationships with animals</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8489" y="1389932"/>
            <a:ext cx="3752936" cy="231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77527"/>
            <a:ext cx="1784570" cy="170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14" y="5042718"/>
            <a:ext cx="2199148" cy="1649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9749" y="4924038"/>
            <a:ext cx="2779252" cy="1848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7514" y="4100947"/>
            <a:ext cx="2740434" cy="954107"/>
          </a:xfrm>
          <a:prstGeom prst="rect">
            <a:avLst/>
          </a:prstGeom>
          <a:noFill/>
        </p:spPr>
        <p:txBody>
          <a:bodyPr wrap="square" rtlCol="0">
            <a:spAutoFit/>
          </a:bodyPr>
          <a:lstStyle/>
          <a:p>
            <a:r>
              <a:rPr lang="en-GB" sz="2800" dirty="0" smtClean="0"/>
              <a:t>And also the wind</a:t>
            </a:r>
            <a:endParaRPr lang="en-GB" sz="2800" dirty="0"/>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33697" y="2840855"/>
            <a:ext cx="3035455" cy="246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6087" y="4243585"/>
            <a:ext cx="1517739" cy="2297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9257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lower pho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710" y="0"/>
            <a:ext cx="6172200" cy="6858000"/>
          </a:xfrm>
          <a:prstGeom prst="rect">
            <a:avLst/>
          </a:prstGeom>
        </p:spPr>
      </p:pic>
    </p:spTree>
    <p:extLst>
      <p:ext uri="{BB962C8B-B14F-4D97-AF65-F5344CB8AC3E}">
        <p14:creationId xmlns:p14="http://schemas.microsoft.com/office/powerpoint/2010/main" val="2849254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GB" dirty="0" smtClean="0"/>
              <a:t>Pollination Quiz</a:t>
            </a:r>
          </a:p>
        </p:txBody>
      </p:sp>
      <p:sp>
        <p:nvSpPr>
          <p:cNvPr id="26627" name="Rectangle 3"/>
          <p:cNvSpPr>
            <a:spLocks noGrp="1" noChangeArrowheads="1"/>
          </p:cNvSpPr>
          <p:nvPr>
            <p:ph type="body" idx="1"/>
          </p:nvPr>
        </p:nvSpPr>
        <p:spPr>
          <a:xfrm>
            <a:off x="457200" y="1600200"/>
            <a:ext cx="8229600" cy="604838"/>
          </a:xfrm>
        </p:spPr>
        <p:txBody>
          <a:bodyPr/>
          <a:lstStyle/>
          <a:p>
            <a:pPr eaLnBrk="1" hangingPunct="1">
              <a:defRPr/>
            </a:pPr>
            <a:r>
              <a:rPr lang="en-GB" smtClean="0"/>
              <a:t>Pollination is the transfer from….?</a:t>
            </a:r>
          </a:p>
        </p:txBody>
      </p:sp>
      <p:sp>
        <p:nvSpPr>
          <p:cNvPr id="26629" name="AutoShape 5">
            <a:hlinkClick r:id="" action="ppaction://macro?name=Wrong"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a:t>
            </a:r>
            <a:r>
              <a:rPr lang="en-GB" sz="2800" dirty="0">
                <a:cs typeface="Arial" charset="0"/>
              </a:rPr>
              <a:t>stigma to anther</a:t>
            </a:r>
          </a:p>
        </p:txBody>
      </p:sp>
      <p:sp>
        <p:nvSpPr>
          <p:cNvPr id="26630" name="AutoShape 6">
            <a:hlinkClick r:id="" action="ppaction://macro?name=Wrong" highlightClick="1"/>
          </p:cNvPr>
          <p:cNvSpPr>
            <a:spLocks noChangeArrowheads="1"/>
          </p:cNvSpPr>
          <p:nvPr/>
        </p:nvSpPr>
        <p:spPr bwMode="auto">
          <a:xfrm>
            <a:off x="684213" y="33083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style </a:t>
            </a:r>
            <a:r>
              <a:rPr lang="en-GB" sz="2800" dirty="0">
                <a:cs typeface="Arial" charset="0"/>
              </a:rPr>
              <a:t>to stamen</a:t>
            </a:r>
          </a:p>
        </p:txBody>
      </p:sp>
      <p:sp>
        <p:nvSpPr>
          <p:cNvPr id="26631" name="AutoShape 7">
            <a:hlinkClick r:id="" action="ppaction://macro?name=Right" highlightClick="1"/>
          </p:cNvPr>
          <p:cNvSpPr>
            <a:spLocks noChangeArrowheads="1"/>
          </p:cNvSpPr>
          <p:nvPr/>
        </p:nvSpPr>
        <p:spPr bwMode="auto">
          <a:xfrm>
            <a:off x="684213" y="4941888"/>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anther </a:t>
            </a:r>
            <a:r>
              <a:rPr lang="en-GB" sz="2800" dirty="0">
                <a:cs typeface="Arial" charset="0"/>
              </a:rPr>
              <a:t>to stigma</a:t>
            </a:r>
          </a:p>
        </p:txBody>
      </p:sp>
      <p:sp>
        <p:nvSpPr>
          <p:cNvPr id="26632" name="AutoShape 8">
            <a:hlinkClick r:id="" action="ppaction://macro?name=Wrong" highlightClick="1"/>
          </p:cNvPr>
          <p:cNvSpPr>
            <a:spLocks noChangeArrowheads="1"/>
          </p:cNvSpPr>
          <p:nvPr/>
        </p:nvSpPr>
        <p:spPr bwMode="auto">
          <a:xfrm>
            <a:off x="684213" y="40767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ovule </a:t>
            </a:r>
            <a:r>
              <a:rPr lang="en-GB" sz="2800" dirty="0">
                <a:cs typeface="Arial" charset="0"/>
              </a:rPr>
              <a:t>to filament</a:t>
            </a:r>
          </a:p>
        </p:txBody>
      </p:sp>
    </p:spTree>
    <p:extLst>
      <p:ext uri="{BB962C8B-B14F-4D97-AF65-F5344CB8AC3E}">
        <p14:creationId xmlns:p14="http://schemas.microsoft.com/office/powerpoint/2010/main" val="2257696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GB" smtClean="0"/>
              <a:t>Pollination Quiz</a:t>
            </a:r>
          </a:p>
        </p:txBody>
      </p:sp>
      <p:sp>
        <p:nvSpPr>
          <p:cNvPr id="27651" name="Rectangle 3"/>
          <p:cNvSpPr>
            <a:spLocks noGrp="1" noChangeArrowheads="1"/>
          </p:cNvSpPr>
          <p:nvPr>
            <p:ph type="body" idx="1"/>
          </p:nvPr>
        </p:nvSpPr>
        <p:spPr>
          <a:xfrm>
            <a:off x="457200" y="1600200"/>
            <a:ext cx="8229600" cy="604838"/>
          </a:xfrm>
        </p:spPr>
        <p:txBody>
          <a:bodyPr/>
          <a:lstStyle/>
          <a:p>
            <a:pPr eaLnBrk="1" hangingPunct="1">
              <a:defRPr/>
            </a:pPr>
            <a:r>
              <a:rPr lang="en-GB" dirty="0" smtClean="0"/>
              <a:t>Two mechanisms for pollination are?</a:t>
            </a:r>
          </a:p>
        </p:txBody>
      </p:sp>
      <p:sp>
        <p:nvSpPr>
          <p:cNvPr id="27653" name="AutoShape 5">
            <a:hlinkClick r:id="" action="ppaction://macro?name=Wrong"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Wind </a:t>
            </a:r>
            <a:r>
              <a:rPr lang="en-GB" sz="2800" dirty="0">
                <a:cs typeface="Arial" charset="0"/>
              </a:rPr>
              <a:t>and water</a:t>
            </a:r>
          </a:p>
        </p:txBody>
      </p:sp>
      <p:sp>
        <p:nvSpPr>
          <p:cNvPr id="27654" name="AutoShape 6">
            <a:hlinkClick r:id="" action="ppaction://macro?name=Wrong" highlightClick="1"/>
          </p:cNvPr>
          <p:cNvSpPr>
            <a:spLocks noChangeArrowheads="1"/>
          </p:cNvSpPr>
          <p:nvPr/>
        </p:nvSpPr>
        <p:spPr bwMode="auto">
          <a:xfrm>
            <a:off x="684213" y="414972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Insect </a:t>
            </a:r>
            <a:r>
              <a:rPr lang="en-GB" sz="2800" dirty="0">
                <a:cs typeface="Arial" charset="0"/>
              </a:rPr>
              <a:t>and water</a:t>
            </a:r>
          </a:p>
        </p:txBody>
      </p:sp>
      <p:sp>
        <p:nvSpPr>
          <p:cNvPr id="27655" name="AutoShape 7">
            <a:hlinkClick r:id="" action="ppaction://macro?name=Right" highlightClick="1"/>
          </p:cNvPr>
          <p:cNvSpPr>
            <a:spLocks noChangeArrowheads="1"/>
          </p:cNvSpPr>
          <p:nvPr/>
        </p:nvSpPr>
        <p:spPr bwMode="auto">
          <a:xfrm>
            <a:off x="684213" y="33575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Insect </a:t>
            </a:r>
            <a:r>
              <a:rPr lang="en-GB" sz="2800" dirty="0">
                <a:cs typeface="Arial" charset="0"/>
              </a:rPr>
              <a:t>and wind</a:t>
            </a:r>
          </a:p>
        </p:txBody>
      </p:sp>
      <p:sp>
        <p:nvSpPr>
          <p:cNvPr id="27656" name="AutoShape 8">
            <a:hlinkClick r:id="" action="ppaction://macro?name=Wrong" highlightClick="1"/>
          </p:cNvPr>
          <p:cNvSpPr>
            <a:spLocks noChangeArrowheads="1"/>
          </p:cNvSpPr>
          <p:nvPr/>
        </p:nvSpPr>
        <p:spPr bwMode="auto">
          <a:xfrm>
            <a:off x="684213" y="4941888"/>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Wind </a:t>
            </a:r>
            <a:r>
              <a:rPr lang="en-GB" sz="2800" dirty="0">
                <a:cs typeface="Arial" charset="0"/>
              </a:rPr>
              <a:t>and birds</a:t>
            </a:r>
          </a:p>
        </p:txBody>
      </p:sp>
    </p:spTree>
    <p:extLst>
      <p:ext uri="{BB962C8B-B14F-4D97-AF65-F5344CB8AC3E}">
        <p14:creationId xmlns:p14="http://schemas.microsoft.com/office/powerpoint/2010/main" val="28129550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GB" smtClean="0"/>
              <a:t>Pollination Quiz</a:t>
            </a:r>
          </a:p>
        </p:txBody>
      </p:sp>
      <p:sp>
        <p:nvSpPr>
          <p:cNvPr id="28675" name="Rectangle 3"/>
          <p:cNvSpPr>
            <a:spLocks noGrp="1" noChangeArrowheads="1"/>
          </p:cNvSpPr>
          <p:nvPr>
            <p:ph type="body" idx="1"/>
          </p:nvPr>
        </p:nvSpPr>
        <p:spPr>
          <a:xfrm>
            <a:off x="457200" y="1600200"/>
            <a:ext cx="8229600" cy="604838"/>
          </a:xfrm>
        </p:spPr>
        <p:txBody>
          <a:bodyPr>
            <a:normAutofit fontScale="85000" lnSpcReduction="10000"/>
          </a:bodyPr>
          <a:lstStyle/>
          <a:p>
            <a:pPr eaLnBrk="1" hangingPunct="1">
              <a:defRPr/>
            </a:pPr>
            <a:r>
              <a:rPr lang="en-GB" dirty="0" smtClean="0"/>
              <a:t>Contains food to support initial embryo plant growth</a:t>
            </a:r>
          </a:p>
        </p:txBody>
      </p:sp>
      <p:sp>
        <p:nvSpPr>
          <p:cNvPr id="28677" name="AutoShape 5">
            <a:hlinkClick r:id="" action="ppaction://macro?name=Right"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a:t>
            </a:r>
            <a:r>
              <a:rPr lang="en-GB" sz="2800" dirty="0" err="1" smtClean="0">
                <a:cs typeface="Arial" charset="0"/>
              </a:rPr>
              <a:t>Testa</a:t>
            </a:r>
            <a:endParaRPr lang="en-GB" sz="2800" dirty="0">
              <a:cs typeface="Arial" charset="0"/>
            </a:endParaRPr>
          </a:p>
        </p:txBody>
      </p:sp>
      <p:sp>
        <p:nvSpPr>
          <p:cNvPr id="28678" name="AutoShape 6">
            <a:hlinkClick r:id="" action="ppaction://macro?name=Wrong" highlightClick="1"/>
          </p:cNvPr>
          <p:cNvSpPr>
            <a:spLocks noChangeArrowheads="1"/>
          </p:cNvSpPr>
          <p:nvPr/>
        </p:nvSpPr>
        <p:spPr bwMode="auto">
          <a:xfrm>
            <a:off x="684213" y="33083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Radicle</a:t>
            </a:r>
            <a:endParaRPr lang="en-GB" sz="2800" dirty="0">
              <a:cs typeface="Arial" charset="0"/>
            </a:endParaRPr>
          </a:p>
        </p:txBody>
      </p:sp>
      <p:sp>
        <p:nvSpPr>
          <p:cNvPr id="28679" name="AutoShape 7">
            <a:hlinkClick r:id="" action="ppaction://macro?name=Right" highlightClick="1"/>
          </p:cNvPr>
          <p:cNvSpPr>
            <a:spLocks noChangeArrowheads="1"/>
          </p:cNvSpPr>
          <p:nvPr/>
        </p:nvSpPr>
        <p:spPr bwMode="auto">
          <a:xfrm>
            <a:off x="684213" y="48688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a:t>
            </a:r>
            <a:r>
              <a:rPr lang="en-GB" sz="2800" dirty="0" err="1" smtClean="0">
                <a:cs typeface="Arial" charset="0"/>
              </a:rPr>
              <a:t>Plumule</a:t>
            </a:r>
            <a:endParaRPr lang="en-GB" sz="2800" dirty="0">
              <a:cs typeface="Arial" charset="0"/>
            </a:endParaRPr>
          </a:p>
        </p:txBody>
      </p:sp>
      <p:sp>
        <p:nvSpPr>
          <p:cNvPr id="28680" name="AutoShape 8">
            <a:hlinkClick r:id="" action="ppaction://macro?name=Wrong" highlightClick="1"/>
          </p:cNvPr>
          <p:cNvSpPr>
            <a:spLocks noChangeArrowheads="1"/>
          </p:cNvSpPr>
          <p:nvPr/>
        </p:nvSpPr>
        <p:spPr bwMode="auto">
          <a:xfrm>
            <a:off x="684213" y="40767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Cotyledon</a:t>
            </a:r>
            <a:endParaRPr lang="en-GB" sz="2800" dirty="0">
              <a:cs typeface="Arial" charset="0"/>
            </a:endParaRPr>
          </a:p>
        </p:txBody>
      </p:sp>
    </p:spTree>
    <p:extLst>
      <p:ext uri="{BB962C8B-B14F-4D97-AF65-F5344CB8AC3E}">
        <p14:creationId xmlns:p14="http://schemas.microsoft.com/office/powerpoint/2010/main" val="37357018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GB" smtClean="0"/>
              <a:t>Pollination Quiz</a:t>
            </a:r>
          </a:p>
        </p:txBody>
      </p:sp>
      <p:sp>
        <p:nvSpPr>
          <p:cNvPr id="29699" name="Rectangle 3"/>
          <p:cNvSpPr>
            <a:spLocks noGrp="1" noChangeArrowheads="1"/>
          </p:cNvSpPr>
          <p:nvPr>
            <p:ph type="body" idx="1"/>
          </p:nvPr>
        </p:nvSpPr>
        <p:spPr>
          <a:xfrm>
            <a:off x="457200" y="1600200"/>
            <a:ext cx="8229600" cy="604838"/>
          </a:xfrm>
        </p:spPr>
        <p:txBody>
          <a:bodyPr/>
          <a:lstStyle/>
          <a:p>
            <a:pPr eaLnBrk="1" hangingPunct="1">
              <a:defRPr/>
            </a:pPr>
            <a:r>
              <a:rPr lang="en-GB" sz="2800" smtClean="0"/>
              <a:t>Flowers are adapted for wind-pollination by…</a:t>
            </a:r>
          </a:p>
        </p:txBody>
      </p:sp>
      <p:sp>
        <p:nvSpPr>
          <p:cNvPr id="29701" name="AutoShape 5">
            <a:hlinkClick r:id="" action="ppaction://macro?name=Right" highlightClick="1"/>
          </p:cNvPr>
          <p:cNvSpPr>
            <a:spLocks noChangeArrowheads="1"/>
          </p:cNvSpPr>
          <p:nvPr/>
        </p:nvSpPr>
        <p:spPr bwMode="auto">
          <a:xfrm>
            <a:off x="684213" y="41719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Having </a:t>
            </a:r>
            <a:r>
              <a:rPr lang="en-GB" sz="2800" dirty="0">
                <a:cs typeface="Arial" charset="0"/>
              </a:rPr>
              <a:t>feathery stigmas</a:t>
            </a:r>
          </a:p>
        </p:txBody>
      </p:sp>
      <p:sp>
        <p:nvSpPr>
          <p:cNvPr id="29702" name="AutoShape 6">
            <a:hlinkClick r:id="" action="ppaction://macro?name=Wrong" highlightClick="1"/>
          </p:cNvPr>
          <p:cNvSpPr>
            <a:spLocks noChangeArrowheads="1"/>
          </p:cNvSpPr>
          <p:nvPr/>
        </p:nvSpPr>
        <p:spPr bwMode="auto">
          <a:xfrm>
            <a:off x="684213" y="326072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Having </a:t>
            </a:r>
            <a:r>
              <a:rPr lang="en-GB" sz="2800" dirty="0">
                <a:cs typeface="Arial" charset="0"/>
              </a:rPr>
              <a:t>a nectary</a:t>
            </a:r>
          </a:p>
        </p:txBody>
      </p:sp>
      <p:sp>
        <p:nvSpPr>
          <p:cNvPr id="29703" name="AutoShape 7">
            <a:hlinkClick r:id="" action="ppaction://macro?name=Right" highlightClick="1"/>
          </p:cNvPr>
          <p:cNvSpPr>
            <a:spLocks noChangeArrowheads="1"/>
          </p:cNvSpPr>
          <p:nvPr/>
        </p:nvSpPr>
        <p:spPr bwMode="auto">
          <a:xfrm>
            <a:off x="684213" y="23495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Having </a:t>
            </a:r>
            <a:r>
              <a:rPr lang="en-GB" sz="2800" dirty="0">
                <a:cs typeface="Arial" charset="0"/>
              </a:rPr>
              <a:t>bright petals and a scent</a:t>
            </a:r>
          </a:p>
        </p:txBody>
      </p:sp>
      <p:sp>
        <p:nvSpPr>
          <p:cNvPr id="29704" name="AutoShape 8">
            <a:hlinkClick r:id="" action="ppaction://macro?name=Wrong" highlightClick="1"/>
          </p:cNvPr>
          <p:cNvSpPr>
            <a:spLocks noChangeArrowheads="1"/>
          </p:cNvSpPr>
          <p:nvPr/>
        </p:nvSpPr>
        <p:spPr bwMode="auto">
          <a:xfrm>
            <a:off x="684213" y="50847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Having </a:t>
            </a:r>
            <a:r>
              <a:rPr lang="en-GB" sz="2800" dirty="0">
                <a:cs typeface="Arial" charset="0"/>
              </a:rPr>
              <a:t>sticky stigmas</a:t>
            </a:r>
          </a:p>
        </p:txBody>
      </p:sp>
    </p:spTree>
    <p:extLst>
      <p:ext uri="{BB962C8B-B14F-4D97-AF65-F5344CB8AC3E}">
        <p14:creationId xmlns:p14="http://schemas.microsoft.com/office/powerpoint/2010/main" val="26200356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42950"/>
          </a:xfrm>
        </p:spPr>
        <p:txBody>
          <a:bodyPr>
            <a:normAutofit fontScale="90000"/>
          </a:bodyPr>
          <a:lstStyle/>
          <a:p>
            <a:r>
              <a:rPr lang="en-GB" dirty="0" smtClean="0"/>
              <a:t>Ferns, Mosses and Liverworts</a:t>
            </a:r>
            <a:endParaRPr lang="en-GB"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742950"/>
            <a:ext cx="5959823" cy="4187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9823" y="742950"/>
            <a:ext cx="2859712" cy="2144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9823" y="2887735"/>
            <a:ext cx="2859712" cy="2068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4691061"/>
            <a:ext cx="1553653" cy="2166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6350" y="4995993"/>
            <a:ext cx="2535650" cy="190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212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0435" y="391583"/>
            <a:ext cx="8237758" cy="1569660"/>
          </a:xfrm>
          <a:prstGeom prst="rect">
            <a:avLst/>
          </a:prstGeom>
          <a:noFill/>
        </p:spPr>
        <p:txBody>
          <a:bodyPr wrap="square" rtlCol="0">
            <a:spAutoFit/>
          </a:bodyPr>
          <a:lstStyle/>
          <a:p>
            <a:pPr algn="ctr"/>
            <a:r>
              <a:rPr lang="en-US" sz="3200" b="1" dirty="0" smtClean="0"/>
              <a:t>Flowers are the reproductive organs of angiosperms – the dominant terrestrial vegetation today</a:t>
            </a:r>
            <a:endParaRPr lang="en-US" sz="3200" b="1" dirty="0"/>
          </a:p>
        </p:txBody>
      </p:sp>
      <p:pic>
        <p:nvPicPr>
          <p:cNvPr id="5" name="Picture 4" descr="darkb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533" y="2094270"/>
            <a:ext cx="6913562" cy="40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52222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121"/>
          <p:cNvGrpSpPr>
            <a:grpSpLocks/>
          </p:cNvGrpSpPr>
          <p:nvPr/>
        </p:nvGrpSpPr>
        <p:grpSpPr bwMode="auto">
          <a:xfrm>
            <a:off x="2171700" y="1928813"/>
            <a:ext cx="4895850" cy="4283075"/>
            <a:chOff x="1368" y="1215"/>
            <a:chExt cx="3084" cy="2698"/>
          </a:xfrm>
        </p:grpSpPr>
        <p:sp>
          <p:nvSpPr>
            <p:cNvPr id="8314" name="AutoShape 122"/>
            <p:cNvSpPr>
              <a:spLocks noChangeArrowheads="1"/>
            </p:cNvSpPr>
            <p:nvPr/>
          </p:nvSpPr>
          <p:spPr bwMode="auto">
            <a:xfrm rot="7761465">
              <a:off x="3091" y="2716"/>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5" name="AutoShape 123"/>
            <p:cNvSpPr>
              <a:spLocks noChangeArrowheads="1"/>
            </p:cNvSpPr>
            <p:nvPr/>
          </p:nvSpPr>
          <p:spPr bwMode="auto">
            <a:xfrm rot="-159402">
              <a:off x="2093" y="1215"/>
              <a:ext cx="1678"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6" name="AutoShape 124"/>
            <p:cNvSpPr>
              <a:spLocks noChangeArrowheads="1"/>
            </p:cNvSpPr>
            <p:nvPr/>
          </p:nvSpPr>
          <p:spPr bwMode="auto">
            <a:xfrm rot="4113339">
              <a:off x="2797" y="1658"/>
              <a:ext cx="1587"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7" name="AutoShape 125"/>
            <p:cNvSpPr>
              <a:spLocks noChangeArrowheads="1"/>
            </p:cNvSpPr>
            <p:nvPr/>
          </p:nvSpPr>
          <p:spPr bwMode="auto">
            <a:xfrm rot="17818711">
              <a:off x="1436" y="1649"/>
              <a:ext cx="1587"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8" name="Oval 126"/>
            <p:cNvSpPr>
              <a:spLocks noChangeArrowheads="1"/>
            </p:cNvSpPr>
            <p:nvPr/>
          </p:nvSpPr>
          <p:spPr bwMode="auto">
            <a:xfrm>
              <a:off x="2638" y="2352"/>
              <a:ext cx="499" cy="635"/>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9" name="Rectangle 127"/>
            <p:cNvSpPr>
              <a:spLocks noChangeArrowheads="1"/>
            </p:cNvSpPr>
            <p:nvPr/>
          </p:nvSpPr>
          <p:spPr bwMode="auto">
            <a:xfrm>
              <a:off x="2819" y="1500"/>
              <a:ext cx="125" cy="86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0" name="AutoShape 128"/>
            <p:cNvSpPr>
              <a:spLocks noChangeArrowheads="1"/>
            </p:cNvSpPr>
            <p:nvPr/>
          </p:nvSpPr>
          <p:spPr bwMode="auto">
            <a:xfrm rot="2796774">
              <a:off x="2686" y="1422"/>
              <a:ext cx="136" cy="22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1" name="AutoShape 129"/>
            <p:cNvSpPr>
              <a:spLocks noChangeArrowheads="1"/>
            </p:cNvSpPr>
            <p:nvPr/>
          </p:nvSpPr>
          <p:spPr bwMode="auto">
            <a:xfrm rot="7990016">
              <a:off x="2946" y="1420"/>
              <a:ext cx="136" cy="22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2" name="Rectangle 130"/>
            <p:cNvSpPr>
              <a:spLocks noChangeArrowheads="1"/>
            </p:cNvSpPr>
            <p:nvPr/>
          </p:nvSpPr>
          <p:spPr bwMode="auto">
            <a:xfrm rot="16200000">
              <a:off x="2819" y="2443"/>
              <a:ext cx="91" cy="91"/>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3" name="Rectangle 131"/>
            <p:cNvSpPr>
              <a:spLocks noChangeArrowheads="1"/>
            </p:cNvSpPr>
            <p:nvPr/>
          </p:nvSpPr>
          <p:spPr bwMode="auto">
            <a:xfrm rot="5400000">
              <a:off x="2815" y="2315"/>
              <a:ext cx="137" cy="11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4" name="AutoShape 132"/>
            <p:cNvSpPr>
              <a:spLocks noChangeArrowheads="1"/>
            </p:cNvSpPr>
            <p:nvPr/>
          </p:nvSpPr>
          <p:spPr bwMode="auto">
            <a:xfrm rot="861338">
              <a:off x="3171" y="1399"/>
              <a:ext cx="315" cy="1102"/>
            </a:xfrm>
            <a:prstGeom prst="roundRect">
              <a:avLst>
                <a:gd name="adj" fmla="val 16667"/>
              </a:avLst>
            </a:prstGeom>
            <a:solidFill>
              <a:srgbClr val="FF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5" name="AutoShape 133"/>
            <p:cNvSpPr>
              <a:spLocks noChangeArrowheads="1"/>
            </p:cNvSpPr>
            <p:nvPr/>
          </p:nvSpPr>
          <p:spPr bwMode="auto">
            <a:xfrm rot="-952189">
              <a:off x="2281" y="1359"/>
              <a:ext cx="330" cy="1128"/>
            </a:xfrm>
            <a:prstGeom prst="roundRect">
              <a:avLst>
                <a:gd name="adj" fmla="val 16667"/>
              </a:avLst>
            </a:prstGeom>
            <a:solidFill>
              <a:srgbClr val="FF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6" name="Oval 134"/>
            <p:cNvSpPr>
              <a:spLocks noChangeArrowheads="1"/>
            </p:cNvSpPr>
            <p:nvPr/>
          </p:nvSpPr>
          <p:spPr bwMode="auto">
            <a:xfrm>
              <a:off x="2729" y="2443"/>
              <a:ext cx="318" cy="544"/>
            </a:xfrm>
            <a:prstGeom prst="ellipse">
              <a:avLst/>
            </a:prstGeom>
            <a:solidFill>
              <a:srgbClr val="CCFF66"/>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7" name="Rectangle 135"/>
            <p:cNvSpPr>
              <a:spLocks noChangeArrowheads="1"/>
            </p:cNvSpPr>
            <p:nvPr/>
          </p:nvSpPr>
          <p:spPr bwMode="auto">
            <a:xfrm>
              <a:off x="2865" y="2398"/>
              <a:ext cx="45" cy="544"/>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8" name="Rectangle 136"/>
            <p:cNvSpPr>
              <a:spLocks noChangeArrowheads="1"/>
            </p:cNvSpPr>
            <p:nvPr/>
          </p:nvSpPr>
          <p:spPr bwMode="auto">
            <a:xfrm>
              <a:off x="2827" y="2352"/>
              <a:ext cx="111" cy="91"/>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27701" name="Group 137"/>
            <p:cNvGrpSpPr>
              <a:grpSpLocks/>
            </p:cNvGrpSpPr>
            <p:nvPr/>
          </p:nvGrpSpPr>
          <p:grpSpPr bwMode="auto">
            <a:xfrm>
              <a:off x="2910" y="2710"/>
              <a:ext cx="100" cy="136"/>
              <a:chOff x="2018" y="2790"/>
              <a:chExt cx="100" cy="136"/>
            </a:xfrm>
          </p:grpSpPr>
          <p:sp>
            <p:nvSpPr>
              <p:cNvPr id="8330" name="Rectangle 138"/>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1" name="Oval 139"/>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2" name="Group 140"/>
            <p:cNvGrpSpPr>
              <a:grpSpLocks/>
            </p:cNvGrpSpPr>
            <p:nvPr/>
          </p:nvGrpSpPr>
          <p:grpSpPr bwMode="auto">
            <a:xfrm>
              <a:off x="2770" y="2712"/>
              <a:ext cx="95" cy="136"/>
              <a:chOff x="1878" y="2792"/>
              <a:chExt cx="95" cy="136"/>
            </a:xfrm>
          </p:grpSpPr>
          <p:sp>
            <p:nvSpPr>
              <p:cNvPr id="8333" name="Rectangle 141"/>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4" name="Oval 142"/>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3" name="Group 143"/>
            <p:cNvGrpSpPr>
              <a:grpSpLocks/>
            </p:cNvGrpSpPr>
            <p:nvPr/>
          </p:nvGrpSpPr>
          <p:grpSpPr bwMode="auto">
            <a:xfrm>
              <a:off x="2768" y="2559"/>
              <a:ext cx="95" cy="136"/>
              <a:chOff x="1878" y="2792"/>
              <a:chExt cx="95" cy="136"/>
            </a:xfrm>
          </p:grpSpPr>
          <p:sp>
            <p:nvSpPr>
              <p:cNvPr id="8336" name="Rectangle 144"/>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7" name="Oval 145"/>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4" name="Group 146"/>
            <p:cNvGrpSpPr>
              <a:grpSpLocks/>
            </p:cNvGrpSpPr>
            <p:nvPr/>
          </p:nvGrpSpPr>
          <p:grpSpPr bwMode="auto">
            <a:xfrm>
              <a:off x="2911" y="2552"/>
              <a:ext cx="100" cy="136"/>
              <a:chOff x="2018" y="2790"/>
              <a:chExt cx="100" cy="136"/>
            </a:xfrm>
          </p:grpSpPr>
          <p:sp>
            <p:nvSpPr>
              <p:cNvPr id="8339" name="Rectangle 147"/>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0" name="Oval 148"/>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5" name="Group 149"/>
            <p:cNvGrpSpPr>
              <a:grpSpLocks/>
            </p:cNvGrpSpPr>
            <p:nvPr/>
          </p:nvGrpSpPr>
          <p:grpSpPr bwMode="auto">
            <a:xfrm>
              <a:off x="3046" y="1630"/>
              <a:ext cx="764" cy="1312"/>
              <a:chOff x="3046" y="1630"/>
              <a:chExt cx="764" cy="1312"/>
            </a:xfrm>
          </p:grpSpPr>
          <p:sp>
            <p:nvSpPr>
              <p:cNvPr id="8342" name="Freeform 150"/>
              <p:cNvSpPr>
                <a:spLocks/>
              </p:cNvSpPr>
              <p:nvPr/>
            </p:nvSpPr>
            <p:spPr bwMode="auto">
              <a:xfrm>
                <a:off x="3053" y="1853"/>
                <a:ext cx="332" cy="1088"/>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43" name="Freeform 151"/>
              <p:cNvSpPr>
                <a:spLocks/>
              </p:cNvSpPr>
              <p:nvPr/>
            </p:nvSpPr>
            <p:spPr bwMode="auto">
              <a:xfrm>
                <a:off x="3046" y="2035"/>
                <a:ext cx="681" cy="907"/>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44" name="Oval 152"/>
              <p:cNvSpPr>
                <a:spLocks noChangeArrowheads="1"/>
              </p:cNvSpPr>
              <p:nvPr/>
            </p:nvSpPr>
            <p:spPr bwMode="auto">
              <a:xfrm>
                <a:off x="3310" y="1630"/>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5" name="Oval 153"/>
              <p:cNvSpPr>
                <a:spLocks noChangeArrowheads="1"/>
              </p:cNvSpPr>
              <p:nvPr/>
            </p:nvSpPr>
            <p:spPr bwMode="auto">
              <a:xfrm rot="183620">
                <a:off x="3340" y="1633"/>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6" name="Oval 154"/>
              <p:cNvSpPr>
                <a:spLocks noChangeArrowheads="1"/>
              </p:cNvSpPr>
              <p:nvPr/>
            </p:nvSpPr>
            <p:spPr bwMode="auto">
              <a:xfrm rot="848122">
                <a:off x="3691" y="1819"/>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7" name="Oval 155"/>
              <p:cNvSpPr>
                <a:spLocks noChangeArrowheads="1"/>
              </p:cNvSpPr>
              <p:nvPr/>
            </p:nvSpPr>
            <p:spPr bwMode="auto">
              <a:xfrm rot="1022545">
                <a:off x="3719" y="1836"/>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6" name="Group 156"/>
            <p:cNvGrpSpPr>
              <a:grpSpLocks/>
            </p:cNvGrpSpPr>
            <p:nvPr/>
          </p:nvGrpSpPr>
          <p:grpSpPr bwMode="auto">
            <a:xfrm flipH="1">
              <a:off x="1955" y="1616"/>
              <a:ext cx="764" cy="1312"/>
              <a:chOff x="3046" y="1630"/>
              <a:chExt cx="764" cy="1312"/>
            </a:xfrm>
          </p:grpSpPr>
          <p:sp>
            <p:nvSpPr>
              <p:cNvPr id="8349" name="Freeform 157"/>
              <p:cNvSpPr>
                <a:spLocks/>
              </p:cNvSpPr>
              <p:nvPr/>
            </p:nvSpPr>
            <p:spPr bwMode="auto">
              <a:xfrm>
                <a:off x="3053" y="1853"/>
                <a:ext cx="332" cy="1088"/>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50" name="Freeform 158"/>
              <p:cNvSpPr>
                <a:spLocks/>
              </p:cNvSpPr>
              <p:nvPr/>
            </p:nvSpPr>
            <p:spPr bwMode="auto">
              <a:xfrm>
                <a:off x="3046" y="2035"/>
                <a:ext cx="681" cy="907"/>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51" name="Oval 159"/>
              <p:cNvSpPr>
                <a:spLocks noChangeArrowheads="1"/>
              </p:cNvSpPr>
              <p:nvPr/>
            </p:nvSpPr>
            <p:spPr bwMode="auto">
              <a:xfrm>
                <a:off x="3310" y="1630"/>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2" name="Oval 160"/>
              <p:cNvSpPr>
                <a:spLocks noChangeArrowheads="1"/>
              </p:cNvSpPr>
              <p:nvPr/>
            </p:nvSpPr>
            <p:spPr bwMode="auto">
              <a:xfrm rot="183620">
                <a:off x="3340" y="1633"/>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3" name="Oval 161"/>
              <p:cNvSpPr>
                <a:spLocks noChangeArrowheads="1"/>
              </p:cNvSpPr>
              <p:nvPr/>
            </p:nvSpPr>
            <p:spPr bwMode="auto">
              <a:xfrm rot="848122">
                <a:off x="3691" y="1819"/>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4" name="Oval 162"/>
              <p:cNvSpPr>
                <a:spLocks noChangeArrowheads="1"/>
              </p:cNvSpPr>
              <p:nvPr/>
            </p:nvSpPr>
            <p:spPr bwMode="auto">
              <a:xfrm rot="1022545">
                <a:off x="3719" y="1836"/>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8355" name="Rectangle 163"/>
            <p:cNvSpPr>
              <a:spLocks noChangeArrowheads="1"/>
            </p:cNvSpPr>
            <p:nvPr/>
          </p:nvSpPr>
          <p:spPr bwMode="auto">
            <a:xfrm>
              <a:off x="2843" y="3245"/>
              <a:ext cx="92" cy="668"/>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6" name="Oval 164"/>
            <p:cNvSpPr>
              <a:spLocks noChangeArrowheads="1"/>
            </p:cNvSpPr>
            <p:nvPr/>
          </p:nvSpPr>
          <p:spPr bwMode="auto">
            <a:xfrm>
              <a:off x="2744" y="2937"/>
              <a:ext cx="305" cy="318"/>
            </a:xfrm>
            <a:prstGeom prst="ellipse">
              <a:avLst/>
            </a:prstGeom>
            <a:solidFill>
              <a:srgbClr val="00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7" name="Oval 165"/>
            <p:cNvSpPr>
              <a:spLocks noChangeArrowheads="1"/>
            </p:cNvSpPr>
            <p:nvPr/>
          </p:nvSpPr>
          <p:spPr bwMode="auto">
            <a:xfrm>
              <a:off x="2831" y="3112"/>
              <a:ext cx="117" cy="167"/>
            </a:xfrm>
            <a:prstGeom prst="ellipse">
              <a:avLst/>
            </a:prstGeom>
            <a:solidFill>
              <a:srgbClr val="0066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8" name="AutoShape 166"/>
            <p:cNvSpPr>
              <a:spLocks noChangeArrowheads="1"/>
            </p:cNvSpPr>
            <p:nvPr/>
          </p:nvSpPr>
          <p:spPr bwMode="auto">
            <a:xfrm rot="9179810">
              <a:off x="3000" y="2832"/>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9" name="AutoShape 167"/>
            <p:cNvSpPr>
              <a:spLocks noChangeArrowheads="1"/>
            </p:cNvSpPr>
            <p:nvPr/>
          </p:nvSpPr>
          <p:spPr bwMode="auto">
            <a:xfrm rot="1485656">
              <a:off x="2463" y="2845"/>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8194" name="Rectangle 2"/>
          <p:cNvSpPr>
            <a:spLocks noGrp="1" noChangeArrowheads="1"/>
          </p:cNvSpPr>
          <p:nvPr>
            <p:ph type="title"/>
          </p:nvPr>
        </p:nvSpPr>
        <p:spPr>
          <a:xfrm>
            <a:off x="539552" y="-171400"/>
            <a:ext cx="8229600" cy="1143000"/>
          </a:xfrm>
        </p:spPr>
        <p:txBody>
          <a:bodyPr>
            <a:normAutofit/>
          </a:bodyPr>
          <a:lstStyle/>
          <a:p>
            <a:pPr eaLnBrk="1" hangingPunct="1">
              <a:defRPr/>
            </a:pPr>
            <a:r>
              <a:rPr lang="en-GB" sz="3600" dirty="0" smtClean="0">
                <a:solidFill>
                  <a:srgbClr val="FF0000"/>
                </a:solidFill>
              </a:rPr>
              <a:t>Structure and function of the flower</a:t>
            </a:r>
          </a:p>
        </p:txBody>
      </p:sp>
      <p:sp>
        <p:nvSpPr>
          <p:cNvPr id="8218" name="Rectangle 26">
            <a:hlinkClick r:id="" action="ppaction://macro?name=Filament"/>
          </p:cNvPr>
          <p:cNvSpPr>
            <a:spLocks noChangeArrowheads="1"/>
          </p:cNvSpPr>
          <p:nvPr/>
        </p:nvSpPr>
        <p:spPr bwMode="auto">
          <a:xfrm>
            <a:off x="2411413" y="2924175"/>
            <a:ext cx="935037"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0" name="Rectangle 28">
            <a:hlinkClick r:id="" action="ppaction://macro?name=Stamen"/>
          </p:cNvPr>
          <p:cNvSpPr>
            <a:spLocks noChangeArrowheads="1"/>
          </p:cNvSpPr>
          <p:nvPr/>
        </p:nvSpPr>
        <p:spPr bwMode="auto">
          <a:xfrm>
            <a:off x="971550" y="2708275"/>
            <a:ext cx="935038"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1" name="Rectangle 29">
            <a:hlinkClick r:id="" action="ppaction://macro?name=Petals"/>
          </p:cNvPr>
          <p:cNvSpPr>
            <a:spLocks noChangeArrowheads="1"/>
          </p:cNvSpPr>
          <p:nvPr/>
        </p:nvSpPr>
        <p:spPr bwMode="auto">
          <a:xfrm>
            <a:off x="395288" y="4292600"/>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2" name="Rectangle 30">
            <a:hlinkClick r:id="" action="ppaction://macro?name=Sepal"/>
          </p:cNvPr>
          <p:cNvSpPr>
            <a:spLocks noChangeArrowheads="1"/>
          </p:cNvSpPr>
          <p:nvPr/>
        </p:nvSpPr>
        <p:spPr bwMode="auto">
          <a:xfrm>
            <a:off x="6084888" y="5013325"/>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3" name="Rectangle 31">
            <a:hlinkClick r:id="" action="ppaction://macro?name=Stigma"/>
          </p:cNvPr>
          <p:cNvSpPr>
            <a:spLocks noChangeArrowheads="1"/>
          </p:cNvSpPr>
          <p:nvPr/>
        </p:nvSpPr>
        <p:spPr bwMode="auto">
          <a:xfrm>
            <a:off x="5219700" y="2276475"/>
            <a:ext cx="72072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4" name="Rectangle 32">
            <a:hlinkClick r:id="" action="ppaction://macro?name=Style"/>
          </p:cNvPr>
          <p:cNvSpPr>
            <a:spLocks noChangeArrowheads="1"/>
          </p:cNvSpPr>
          <p:nvPr/>
        </p:nvSpPr>
        <p:spPr bwMode="auto">
          <a:xfrm>
            <a:off x="5219700" y="2636838"/>
            <a:ext cx="50482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5" name="Rectangle 33">
            <a:hlinkClick r:id="" action="ppaction://macro?name=Anther"/>
          </p:cNvPr>
          <p:cNvSpPr>
            <a:spLocks noChangeArrowheads="1"/>
          </p:cNvSpPr>
          <p:nvPr/>
        </p:nvSpPr>
        <p:spPr bwMode="auto">
          <a:xfrm>
            <a:off x="2411413" y="2420938"/>
            <a:ext cx="935037"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6" name="Rectangle 34">
            <a:hlinkClick r:id="" action="ppaction://macro?name=Carpel"/>
          </p:cNvPr>
          <p:cNvSpPr>
            <a:spLocks noChangeArrowheads="1"/>
          </p:cNvSpPr>
          <p:nvPr/>
        </p:nvSpPr>
        <p:spPr bwMode="auto">
          <a:xfrm>
            <a:off x="6732588" y="2781300"/>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7" name="Rectangle 35">
            <a:hlinkClick r:id="" action="ppaction://macro?name=Ovary"/>
          </p:cNvPr>
          <p:cNvSpPr>
            <a:spLocks noChangeArrowheads="1"/>
          </p:cNvSpPr>
          <p:nvPr/>
        </p:nvSpPr>
        <p:spPr bwMode="auto">
          <a:xfrm>
            <a:off x="5795963" y="2997200"/>
            <a:ext cx="576262"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8" name="Rectangle 36">
            <a:hlinkClick r:id="" action="ppaction://macro?name=Ovule"/>
          </p:cNvPr>
          <p:cNvSpPr>
            <a:spLocks noChangeArrowheads="1"/>
          </p:cNvSpPr>
          <p:nvPr/>
        </p:nvSpPr>
        <p:spPr bwMode="auto">
          <a:xfrm>
            <a:off x="5795963" y="3357563"/>
            <a:ext cx="5048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79" name="Line 87"/>
          <p:cNvSpPr>
            <a:spLocks noChangeShapeType="1"/>
          </p:cNvSpPr>
          <p:nvPr/>
        </p:nvSpPr>
        <p:spPr bwMode="auto">
          <a:xfrm flipH="1">
            <a:off x="4835525" y="2362200"/>
            <a:ext cx="2376488" cy="714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0" name="Line 88"/>
          <p:cNvSpPr>
            <a:spLocks noChangeShapeType="1"/>
          </p:cNvSpPr>
          <p:nvPr/>
        </p:nvSpPr>
        <p:spPr bwMode="auto">
          <a:xfrm flipH="1">
            <a:off x="4619625" y="3009900"/>
            <a:ext cx="2592388" cy="714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1" name="Line 89"/>
          <p:cNvSpPr>
            <a:spLocks noChangeShapeType="1"/>
          </p:cNvSpPr>
          <p:nvPr/>
        </p:nvSpPr>
        <p:spPr bwMode="auto">
          <a:xfrm flipH="1">
            <a:off x="4835525" y="3513138"/>
            <a:ext cx="2376488" cy="431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2" name="Line 90"/>
          <p:cNvSpPr>
            <a:spLocks noChangeShapeType="1"/>
          </p:cNvSpPr>
          <p:nvPr/>
        </p:nvSpPr>
        <p:spPr bwMode="auto">
          <a:xfrm flipH="1">
            <a:off x="4764088" y="3873500"/>
            <a:ext cx="2447925" cy="5048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3" name="Line 91"/>
          <p:cNvSpPr>
            <a:spLocks noChangeShapeType="1"/>
          </p:cNvSpPr>
          <p:nvPr/>
        </p:nvSpPr>
        <p:spPr bwMode="auto">
          <a:xfrm flipV="1">
            <a:off x="2316163" y="4953000"/>
            <a:ext cx="1727200" cy="3603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6" name="Line 94"/>
          <p:cNvSpPr>
            <a:spLocks noChangeShapeType="1"/>
          </p:cNvSpPr>
          <p:nvPr/>
        </p:nvSpPr>
        <p:spPr bwMode="auto">
          <a:xfrm flipV="1">
            <a:off x="1595438" y="4521200"/>
            <a:ext cx="1079500" cy="2159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7" name="AutoShape 95"/>
          <p:cNvSpPr>
            <a:spLocks/>
          </p:cNvSpPr>
          <p:nvPr/>
        </p:nvSpPr>
        <p:spPr bwMode="auto">
          <a:xfrm>
            <a:off x="8004175" y="2217738"/>
            <a:ext cx="142875" cy="1727200"/>
          </a:xfrm>
          <a:prstGeom prst="rightBrace">
            <a:avLst>
              <a:gd name="adj1" fmla="val 10074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88" name="Text Box 96"/>
          <p:cNvSpPr txBox="1">
            <a:spLocks noChangeArrowheads="1"/>
          </p:cNvSpPr>
          <p:nvPr/>
        </p:nvSpPr>
        <p:spPr bwMode="auto">
          <a:xfrm>
            <a:off x="7169150" y="2141538"/>
            <a:ext cx="857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Stigma"/>
              </a:rPr>
              <a:t>stigma</a:t>
            </a:r>
            <a:endParaRPr lang="en-GB" dirty="0">
              <a:cs typeface="Arial" charset="0"/>
            </a:endParaRPr>
          </a:p>
        </p:txBody>
      </p:sp>
      <p:sp>
        <p:nvSpPr>
          <p:cNvPr id="8289" name="Text Box 97"/>
          <p:cNvSpPr txBox="1">
            <a:spLocks noChangeArrowheads="1"/>
          </p:cNvSpPr>
          <p:nvPr/>
        </p:nvSpPr>
        <p:spPr bwMode="auto">
          <a:xfrm>
            <a:off x="7169150" y="2789238"/>
            <a:ext cx="65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Style"/>
              </a:rPr>
              <a:t>style</a:t>
            </a:r>
            <a:endParaRPr lang="en-GB">
              <a:cs typeface="Arial" charset="0"/>
            </a:endParaRPr>
          </a:p>
        </p:txBody>
      </p:sp>
      <p:sp>
        <p:nvSpPr>
          <p:cNvPr id="8290" name="Text Box 98"/>
          <p:cNvSpPr txBox="1">
            <a:spLocks noChangeArrowheads="1"/>
          </p:cNvSpPr>
          <p:nvPr/>
        </p:nvSpPr>
        <p:spPr bwMode="auto">
          <a:xfrm>
            <a:off x="7169150" y="3297238"/>
            <a:ext cx="74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Ovary"/>
              </a:rPr>
              <a:t>ovary</a:t>
            </a:r>
            <a:endParaRPr lang="en-GB">
              <a:cs typeface="Arial" charset="0"/>
            </a:endParaRPr>
          </a:p>
        </p:txBody>
      </p:sp>
      <p:sp>
        <p:nvSpPr>
          <p:cNvPr id="8291" name="Text Box 99"/>
          <p:cNvSpPr txBox="1">
            <a:spLocks noChangeArrowheads="1"/>
          </p:cNvSpPr>
          <p:nvPr/>
        </p:nvSpPr>
        <p:spPr bwMode="auto">
          <a:xfrm>
            <a:off x="7169150" y="3662363"/>
            <a:ext cx="73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Ovule"/>
              </a:rPr>
              <a:t>ovule</a:t>
            </a:r>
            <a:endParaRPr lang="en-GB">
              <a:cs typeface="Arial" charset="0"/>
            </a:endParaRPr>
          </a:p>
        </p:txBody>
      </p:sp>
      <p:sp>
        <p:nvSpPr>
          <p:cNvPr id="8292" name="Text Box 100"/>
          <p:cNvSpPr txBox="1">
            <a:spLocks noChangeArrowheads="1"/>
          </p:cNvSpPr>
          <p:nvPr/>
        </p:nvSpPr>
        <p:spPr bwMode="auto">
          <a:xfrm>
            <a:off x="8161338" y="2892425"/>
            <a:ext cx="806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Carpel"/>
              </a:rPr>
              <a:t>carpel</a:t>
            </a:r>
            <a:endParaRPr lang="en-GB">
              <a:cs typeface="Arial" charset="0"/>
            </a:endParaRPr>
          </a:p>
        </p:txBody>
      </p:sp>
      <p:sp>
        <p:nvSpPr>
          <p:cNvPr id="8294" name="Text Box 102"/>
          <p:cNvSpPr txBox="1">
            <a:spLocks noChangeArrowheads="1"/>
          </p:cNvSpPr>
          <p:nvPr/>
        </p:nvSpPr>
        <p:spPr bwMode="auto">
          <a:xfrm>
            <a:off x="1147763" y="3230563"/>
            <a:ext cx="984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Filament"/>
              </a:rPr>
              <a:t>filament</a:t>
            </a:r>
            <a:endParaRPr lang="en-GB">
              <a:cs typeface="Arial" charset="0"/>
            </a:endParaRPr>
          </a:p>
        </p:txBody>
      </p:sp>
      <p:sp>
        <p:nvSpPr>
          <p:cNvPr id="8295" name="AutoShape 103"/>
          <p:cNvSpPr>
            <a:spLocks/>
          </p:cNvSpPr>
          <p:nvPr/>
        </p:nvSpPr>
        <p:spPr bwMode="auto">
          <a:xfrm>
            <a:off x="1079500" y="2578100"/>
            <a:ext cx="71438" cy="1008063"/>
          </a:xfrm>
          <a:prstGeom prst="leftBrace">
            <a:avLst>
              <a:gd name="adj1" fmla="val 11759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96" name="Text Box 104"/>
          <p:cNvSpPr txBox="1">
            <a:spLocks noChangeArrowheads="1"/>
          </p:cNvSpPr>
          <p:nvPr/>
        </p:nvSpPr>
        <p:spPr bwMode="auto">
          <a:xfrm>
            <a:off x="163513" y="2901950"/>
            <a:ext cx="933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Stamen"/>
              </a:rPr>
              <a:t>stamen</a:t>
            </a:r>
            <a:endParaRPr lang="en-GB" dirty="0">
              <a:cs typeface="Arial" charset="0"/>
            </a:endParaRPr>
          </a:p>
        </p:txBody>
      </p:sp>
      <p:sp>
        <p:nvSpPr>
          <p:cNvPr id="8297" name="Text Box 105"/>
          <p:cNvSpPr txBox="1">
            <a:spLocks noChangeArrowheads="1"/>
          </p:cNvSpPr>
          <p:nvPr/>
        </p:nvSpPr>
        <p:spPr bwMode="auto">
          <a:xfrm>
            <a:off x="912813" y="4537075"/>
            <a:ext cx="679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Petals"/>
              </a:rPr>
              <a:t>petal</a:t>
            </a:r>
            <a:endParaRPr lang="en-GB">
              <a:cs typeface="Arial" charset="0"/>
            </a:endParaRPr>
          </a:p>
        </p:txBody>
      </p:sp>
      <p:sp>
        <p:nvSpPr>
          <p:cNvPr id="8298" name="Text Box 106"/>
          <p:cNvSpPr txBox="1">
            <a:spLocks noChangeArrowheads="1"/>
          </p:cNvSpPr>
          <p:nvPr/>
        </p:nvSpPr>
        <p:spPr bwMode="auto">
          <a:xfrm>
            <a:off x="1638300" y="5132388"/>
            <a:ext cx="73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Sepal"/>
              </a:rPr>
              <a:t>sepal</a:t>
            </a:r>
            <a:endParaRPr lang="en-GB">
              <a:cs typeface="Arial" charset="0"/>
            </a:endParaRPr>
          </a:p>
        </p:txBody>
      </p:sp>
      <p:sp>
        <p:nvSpPr>
          <p:cNvPr id="8299" name="Line 107"/>
          <p:cNvSpPr>
            <a:spLocks noChangeShapeType="1"/>
          </p:cNvSpPr>
          <p:nvPr/>
        </p:nvSpPr>
        <p:spPr bwMode="auto">
          <a:xfrm flipH="1" flipV="1">
            <a:off x="4619625" y="4881563"/>
            <a:ext cx="1223963" cy="863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00" name="Line 108"/>
          <p:cNvSpPr>
            <a:spLocks noChangeShapeType="1"/>
          </p:cNvSpPr>
          <p:nvPr/>
        </p:nvSpPr>
        <p:spPr bwMode="auto">
          <a:xfrm flipV="1">
            <a:off x="3784600" y="5745163"/>
            <a:ext cx="792163" cy="21748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01" name="Text Box 109"/>
          <p:cNvSpPr txBox="1">
            <a:spLocks noChangeArrowheads="1"/>
          </p:cNvSpPr>
          <p:nvPr/>
        </p:nvSpPr>
        <p:spPr bwMode="auto">
          <a:xfrm>
            <a:off x="5810250" y="5567363"/>
            <a:ext cx="1238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receptacle</a:t>
            </a:r>
          </a:p>
        </p:txBody>
      </p:sp>
      <p:sp>
        <p:nvSpPr>
          <p:cNvPr id="8302" name="Text Box 110"/>
          <p:cNvSpPr txBox="1">
            <a:spLocks noChangeArrowheads="1"/>
          </p:cNvSpPr>
          <p:nvPr/>
        </p:nvSpPr>
        <p:spPr bwMode="auto">
          <a:xfrm>
            <a:off x="2670175" y="5761038"/>
            <a:ext cx="1111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peduncle</a:t>
            </a:r>
          </a:p>
        </p:txBody>
      </p:sp>
      <p:sp>
        <p:nvSpPr>
          <p:cNvPr id="8285" name="Line 93"/>
          <p:cNvSpPr>
            <a:spLocks noChangeShapeType="1"/>
          </p:cNvSpPr>
          <p:nvPr/>
        </p:nvSpPr>
        <p:spPr bwMode="auto">
          <a:xfrm>
            <a:off x="2098675" y="3441700"/>
            <a:ext cx="1249363" cy="587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4" name="Line 92"/>
          <p:cNvSpPr>
            <a:spLocks noChangeShapeType="1"/>
          </p:cNvSpPr>
          <p:nvPr/>
        </p:nvSpPr>
        <p:spPr bwMode="auto">
          <a:xfrm>
            <a:off x="1908175" y="2708275"/>
            <a:ext cx="1223963" cy="2889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93" name="Text Box 101"/>
          <p:cNvSpPr txBox="1">
            <a:spLocks noChangeArrowheads="1"/>
          </p:cNvSpPr>
          <p:nvPr/>
        </p:nvSpPr>
        <p:spPr bwMode="auto">
          <a:xfrm>
            <a:off x="1147763" y="2505075"/>
            <a:ext cx="831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Anther"/>
              </a:rPr>
              <a:t>anther</a:t>
            </a:r>
            <a:endParaRPr lang="en-GB" dirty="0">
              <a:cs typeface="Arial" charset="0"/>
            </a:endParaRPr>
          </a:p>
        </p:txBody>
      </p:sp>
    </p:spTree>
    <p:extLst>
      <p:ext uri="{BB962C8B-B14F-4D97-AF65-F5344CB8AC3E}">
        <p14:creationId xmlns:p14="http://schemas.microsoft.com/office/powerpoint/2010/main" val="2333218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34819" y="279155"/>
            <a:ext cx="3263900" cy="2489200"/>
          </a:xfrm>
          <a:prstGeom prst="rect">
            <a:avLst/>
          </a:prstGeom>
        </p:spPr>
      </p:pic>
      <p:pic>
        <p:nvPicPr>
          <p:cNvPr id="5" name="Picture 4"/>
          <p:cNvPicPr>
            <a:picLocks noChangeAspect="1"/>
          </p:cNvPicPr>
          <p:nvPr/>
        </p:nvPicPr>
        <p:blipFill>
          <a:blip r:embed="rId4"/>
          <a:stretch>
            <a:fillRect/>
          </a:stretch>
        </p:blipFill>
        <p:spPr>
          <a:xfrm>
            <a:off x="3498719" y="279155"/>
            <a:ext cx="1951961" cy="1301307"/>
          </a:xfrm>
          <a:prstGeom prst="rect">
            <a:avLst/>
          </a:prstGeom>
        </p:spPr>
      </p:pic>
      <p:pic>
        <p:nvPicPr>
          <p:cNvPr id="6" name="Picture 5"/>
          <p:cNvPicPr>
            <a:picLocks noChangeAspect="1"/>
          </p:cNvPicPr>
          <p:nvPr/>
        </p:nvPicPr>
        <p:blipFill>
          <a:blip r:embed="rId5"/>
          <a:stretch>
            <a:fillRect/>
          </a:stretch>
        </p:blipFill>
        <p:spPr>
          <a:xfrm>
            <a:off x="3498719" y="1580461"/>
            <a:ext cx="1440408" cy="1225879"/>
          </a:xfrm>
          <a:prstGeom prst="rect">
            <a:avLst/>
          </a:prstGeom>
        </p:spPr>
      </p:pic>
      <p:pic>
        <p:nvPicPr>
          <p:cNvPr id="7" name="Picture 6"/>
          <p:cNvPicPr>
            <a:picLocks noChangeAspect="1"/>
          </p:cNvPicPr>
          <p:nvPr/>
        </p:nvPicPr>
        <p:blipFill>
          <a:blip r:embed="rId6"/>
          <a:stretch>
            <a:fillRect/>
          </a:stretch>
        </p:blipFill>
        <p:spPr>
          <a:xfrm>
            <a:off x="5450680" y="279155"/>
            <a:ext cx="3492500" cy="2489200"/>
          </a:xfrm>
          <a:prstGeom prst="rect">
            <a:avLst/>
          </a:prstGeom>
        </p:spPr>
      </p:pic>
      <p:pic>
        <p:nvPicPr>
          <p:cNvPr id="8" name="Picture 7"/>
          <p:cNvPicPr>
            <a:picLocks noChangeAspect="1"/>
          </p:cNvPicPr>
          <p:nvPr/>
        </p:nvPicPr>
        <p:blipFill>
          <a:blip r:embed="rId7"/>
          <a:stretch>
            <a:fillRect/>
          </a:stretch>
        </p:blipFill>
        <p:spPr>
          <a:xfrm>
            <a:off x="234819" y="2806340"/>
            <a:ext cx="3810000" cy="2159000"/>
          </a:xfrm>
          <a:prstGeom prst="rect">
            <a:avLst/>
          </a:prstGeom>
        </p:spPr>
      </p:pic>
      <p:pic>
        <p:nvPicPr>
          <p:cNvPr id="9" name="Picture 8"/>
          <p:cNvPicPr>
            <a:picLocks noChangeAspect="1"/>
          </p:cNvPicPr>
          <p:nvPr/>
        </p:nvPicPr>
        <p:blipFill>
          <a:blip r:embed="rId8"/>
          <a:stretch>
            <a:fillRect/>
          </a:stretch>
        </p:blipFill>
        <p:spPr>
          <a:xfrm>
            <a:off x="4044820" y="2768355"/>
            <a:ext cx="2301124" cy="3068165"/>
          </a:xfrm>
          <a:prstGeom prst="rect">
            <a:avLst/>
          </a:prstGeom>
        </p:spPr>
      </p:pic>
      <p:pic>
        <p:nvPicPr>
          <p:cNvPr id="10" name="Picture 9"/>
          <p:cNvPicPr>
            <a:picLocks noChangeAspect="1"/>
          </p:cNvPicPr>
          <p:nvPr/>
        </p:nvPicPr>
        <p:blipFill>
          <a:blip r:embed="rId9"/>
          <a:stretch>
            <a:fillRect/>
          </a:stretch>
        </p:blipFill>
        <p:spPr>
          <a:xfrm>
            <a:off x="6325034" y="2768355"/>
            <a:ext cx="2818965" cy="2488710"/>
          </a:xfrm>
          <a:prstGeom prst="rect">
            <a:avLst/>
          </a:prstGeom>
        </p:spPr>
      </p:pic>
      <p:pic>
        <p:nvPicPr>
          <p:cNvPr id="12" name="Picture 11"/>
          <p:cNvPicPr>
            <a:picLocks noChangeAspect="1"/>
          </p:cNvPicPr>
          <p:nvPr/>
        </p:nvPicPr>
        <p:blipFill>
          <a:blip r:embed="rId10"/>
          <a:stretch>
            <a:fillRect/>
          </a:stretch>
        </p:blipFill>
        <p:spPr>
          <a:xfrm>
            <a:off x="374219" y="4965340"/>
            <a:ext cx="2277791" cy="1759705"/>
          </a:xfrm>
          <a:prstGeom prst="rect">
            <a:avLst/>
          </a:prstGeom>
        </p:spPr>
      </p:pic>
      <p:pic>
        <p:nvPicPr>
          <p:cNvPr id="13" name="Picture 12"/>
          <p:cNvPicPr>
            <a:picLocks noChangeAspect="1"/>
          </p:cNvPicPr>
          <p:nvPr/>
        </p:nvPicPr>
        <p:blipFill>
          <a:blip r:embed="rId11"/>
          <a:stretch>
            <a:fillRect/>
          </a:stretch>
        </p:blipFill>
        <p:spPr>
          <a:xfrm>
            <a:off x="6345944" y="5252971"/>
            <a:ext cx="2317420" cy="1605028"/>
          </a:xfrm>
          <a:prstGeom prst="rect">
            <a:avLst/>
          </a:prstGeom>
        </p:spPr>
      </p:pic>
    </p:spTree>
    <p:extLst>
      <p:ext uri="{BB962C8B-B14F-4D97-AF65-F5344CB8AC3E}">
        <p14:creationId xmlns:p14="http://schemas.microsoft.com/office/powerpoint/2010/main" val="4086037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7"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708275"/>
            <a:ext cx="360045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482" name="Rectangle 2"/>
          <p:cNvSpPr>
            <a:spLocks noGrp="1" noChangeArrowheads="1"/>
          </p:cNvSpPr>
          <p:nvPr>
            <p:ph type="title"/>
          </p:nvPr>
        </p:nvSpPr>
        <p:spPr/>
        <p:txBody>
          <a:bodyPr/>
          <a:lstStyle/>
          <a:p>
            <a:pPr eaLnBrk="1" hangingPunct="1">
              <a:defRPr/>
            </a:pPr>
            <a:r>
              <a:rPr lang="en-GB" sz="2800" b="1" dirty="0" smtClean="0"/>
              <a:t>Flower Structure Quiz</a:t>
            </a:r>
          </a:p>
        </p:txBody>
      </p:sp>
      <p:sp>
        <p:nvSpPr>
          <p:cNvPr id="20483" name="Rectangle 3"/>
          <p:cNvSpPr>
            <a:spLocks noGrp="1" noChangeArrowheads="1"/>
          </p:cNvSpPr>
          <p:nvPr>
            <p:ph type="body" idx="1"/>
          </p:nvPr>
        </p:nvSpPr>
        <p:spPr>
          <a:xfrm>
            <a:off x="468313" y="1341438"/>
            <a:ext cx="8229600" cy="1108075"/>
          </a:xfrm>
        </p:spPr>
        <p:txBody>
          <a:bodyPr/>
          <a:lstStyle/>
          <a:p>
            <a:pPr eaLnBrk="1" hangingPunct="1">
              <a:defRPr/>
            </a:pPr>
            <a:r>
              <a:rPr lang="en-GB" sz="2400" dirty="0" smtClean="0"/>
              <a:t>What is the name of the structure labelled X in the diagram?</a:t>
            </a:r>
          </a:p>
        </p:txBody>
      </p:sp>
      <p:sp>
        <p:nvSpPr>
          <p:cNvPr id="20489" name="AutoShape 9">
            <a:hlinkClick r:id="" action="ppaction://macro?name=Wrong" highlightClick="1"/>
          </p:cNvPr>
          <p:cNvSpPr>
            <a:spLocks noChangeArrowheads="1"/>
          </p:cNvSpPr>
          <p:nvPr/>
        </p:nvSpPr>
        <p:spPr bwMode="auto">
          <a:xfrm>
            <a:off x="5076825" y="3692525"/>
            <a:ext cx="392430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sepal</a:t>
            </a:r>
            <a:endParaRPr lang="en-GB" sz="2800" dirty="0">
              <a:cs typeface="Arial" charset="0"/>
            </a:endParaRPr>
          </a:p>
        </p:txBody>
      </p:sp>
      <p:sp>
        <p:nvSpPr>
          <p:cNvPr id="20490" name="AutoShape 10">
            <a:hlinkClick r:id="" action="ppaction://macro?name=Right" highlightClick="1"/>
          </p:cNvPr>
          <p:cNvSpPr>
            <a:spLocks noChangeArrowheads="1"/>
          </p:cNvSpPr>
          <p:nvPr/>
        </p:nvSpPr>
        <p:spPr bwMode="auto">
          <a:xfrm>
            <a:off x="5076825" y="4603750"/>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stamen</a:t>
            </a:r>
            <a:endParaRPr lang="en-GB" sz="2800" dirty="0">
              <a:cs typeface="Arial" charset="0"/>
            </a:endParaRPr>
          </a:p>
        </p:txBody>
      </p:sp>
      <p:sp>
        <p:nvSpPr>
          <p:cNvPr id="20491" name="AutoShape 11">
            <a:hlinkClick r:id="" action="ppaction://macro?name=Wrong" highlightClick="1"/>
          </p:cNvPr>
          <p:cNvSpPr>
            <a:spLocks noChangeArrowheads="1"/>
          </p:cNvSpPr>
          <p:nvPr/>
        </p:nvSpPr>
        <p:spPr bwMode="auto">
          <a:xfrm>
            <a:off x="5076825" y="5516563"/>
            <a:ext cx="3887788"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peduncle</a:t>
            </a:r>
            <a:endParaRPr lang="en-GB" sz="2800" dirty="0">
              <a:cs typeface="Arial" charset="0"/>
            </a:endParaRPr>
          </a:p>
        </p:txBody>
      </p:sp>
      <p:sp>
        <p:nvSpPr>
          <p:cNvPr id="20492" name="AutoShape 12">
            <a:hlinkClick r:id="" action="ppaction://macro?name=Wrong" highlightClick="1"/>
          </p:cNvPr>
          <p:cNvSpPr>
            <a:spLocks noChangeArrowheads="1"/>
          </p:cNvSpPr>
          <p:nvPr/>
        </p:nvSpPr>
        <p:spPr bwMode="auto">
          <a:xfrm>
            <a:off x="5076825" y="2781300"/>
            <a:ext cx="3887788" cy="649288"/>
          </a:xfrm>
          <a:prstGeom prst="actionButtonBlank">
            <a:avLst/>
          </a:prstGeom>
          <a:solidFill>
            <a:schemeClr val="accent1">
              <a:lumMod val="40000"/>
              <a:lumOff val="60000"/>
            </a:schemeClr>
          </a:solidFill>
          <a:ln>
            <a:noFill/>
          </a:ln>
          <a:effectLst/>
          <a:extLst/>
        </p:spPr>
        <p:txBody>
          <a:bodyPr wrap="none" anchor="ctr"/>
          <a:lstStyle/>
          <a:p>
            <a:pPr>
              <a:defRPr/>
            </a:pPr>
            <a:r>
              <a:rPr lang="en-GB" sz="2800" dirty="0" smtClean="0">
                <a:cs typeface="Arial" charset="0"/>
              </a:rPr>
              <a:t>A.			carpel</a:t>
            </a:r>
            <a:endParaRPr lang="en-GB" sz="2800" dirty="0">
              <a:cs typeface="Arial" charset="0"/>
            </a:endParaRPr>
          </a:p>
        </p:txBody>
      </p:sp>
      <p:sp>
        <p:nvSpPr>
          <p:cNvPr id="20496" name="AutoShape 16"/>
          <p:cNvSpPr>
            <a:spLocks/>
          </p:cNvSpPr>
          <p:nvPr/>
        </p:nvSpPr>
        <p:spPr bwMode="auto">
          <a:xfrm rot="-682004">
            <a:off x="3319463" y="3063875"/>
            <a:ext cx="360362" cy="2881313"/>
          </a:xfrm>
          <a:prstGeom prst="rightBrace">
            <a:avLst>
              <a:gd name="adj1" fmla="val 6663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20486" name="Text Box 6"/>
          <p:cNvSpPr txBox="1">
            <a:spLocks noChangeArrowheads="1"/>
          </p:cNvSpPr>
          <p:nvPr/>
        </p:nvSpPr>
        <p:spPr bwMode="auto">
          <a:xfrm>
            <a:off x="3708400" y="4221163"/>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X</a:t>
            </a:r>
          </a:p>
        </p:txBody>
      </p:sp>
    </p:spTree>
    <p:extLst>
      <p:ext uri="{BB962C8B-B14F-4D97-AF65-F5344CB8AC3E}">
        <p14:creationId xmlns:p14="http://schemas.microsoft.com/office/powerpoint/2010/main" val="489533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GB" sz="2800" b="1" dirty="0" smtClean="0"/>
              <a:t>Flower Structure Quiz</a:t>
            </a:r>
          </a:p>
        </p:txBody>
      </p:sp>
      <p:sp>
        <p:nvSpPr>
          <p:cNvPr id="13315" name="Rectangle 3"/>
          <p:cNvSpPr>
            <a:spLocks noGrp="1" noChangeArrowheads="1"/>
          </p:cNvSpPr>
          <p:nvPr>
            <p:ph type="body" idx="1"/>
          </p:nvPr>
        </p:nvSpPr>
        <p:spPr>
          <a:xfrm>
            <a:off x="468313" y="1268413"/>
            <a:ext cx="8229600" cy="604837"/>
          </a:xfrm>
        </p:spPr>
        <p:txBody>
          <a:bodyPr/>
          <a:lstStyle/>
          <a:p>
            <a:pPr eaLnBrk="1" hangingPunct="1">
              <a:defRPr/>
            </a:pPr>
            <a:r>
              <a:rPr lang="en-GB" sz="2400" smtClean="0"/>
              <a:t>Where is pollen made?</a:t>
            </a:r>
          </a:p>
        </p:txBody>
      </p:sp>
      <p:sp>
        <p:nvSpPr>
          <p:cNvPr id="13318" name="AutoShape 6">
            <a:hlinkClick r:id="" action="ppaction://macro?name=Wrong" highlightClick="1"/>
          </p:cNvPr>
          <p:cNvSpPr>
            <a:spLocks noChangeArrowheads="1"/>
          </p:cNvSpPr>
          <p:nvPr/>
        </p:nvSpPr>
        <p:spPr bwMode="auto">
          <a:xfrm>
            <a:off x="4860925" y="2492375"/>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stigma</a:t>
            </a:r>
            <a:endParaRPr lang="en-GB" sz="2800" dirty="0">
              <a:cs typeface="Arial" charset="0"/>
            </a:endParaRPr>
          </a:p>
        </p:txBody>
      </p:sp>
      <p:sp>
        <p:nvSpPr>
          <p:cNvPr id="13319" name="AutoShape 7">
            <a:hlinkClick r:id="" action="ppaction://macro?name=Wrong" highlightClick="1"/>
          </p:cNvPr>
          <p:cNvSpPr>
            <a:spLocks noChangeArrowheads="1"/>
          </p:cNvSpPr>
          <p:nvPr/>
        </p:nvSpPr>
        <p:spPr bwMode="auto">
          <a:xfrm>
            <a:off x="4860925" y="3308350"/>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sepal</a:t>
            </a:r>
            <a:endParaRPr lang="en-GB" sz="2800" dirty="0">
              <a:cs typeface="Arial" charset="0"/>
            </a:endParaRPr>
          </a:p>
        </p:txBody>
      </p:sp>
      <p:sp>
        <p:nvSpPr>
          <p:cNvPr id="13320" name="AutoShape 8">
            <a:hlinkClick r:id="" action="ppaction://macro?name=Right" highlightClick="1"/>
          </p:cNvPr>
          <p:cNvSpPr>
            <a:spLocks noChangeArrowheads="1"/>
          </p:cNvSpPr>
          <p:nvPr/>
        </p:nvSpPr>
        <p:spPr bwMode="auto">
          <a:xfrm>
            <a:off x="4860925" y="4124325"/>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anther</a:t>
            </a:r>
            <a:endParaRPr lang="en-GB" sz="2800" dirty="0">
              <a:cs typeface="Arial" charset="0"/>
            </a:endParaRPr>
          </a:p>
        </p:txBody>
      </p:sp>
      <p:sp>
        <p:nvSpPr>
          <p:cNvPr id="13321" name="AutoShape 9">
            <a:hlinkClick r:id="" action="ppaction://macro?name=Wrong" highlightClick="1"/>
          </p:cNvPr>
          <p:cNvSpPr>
            <a:spLocks noChangeArrowheads="1"/>
          </p:cNvSpPr>
          <p:nvPr/>
        </p:nvSpPr>
        <p:spPr bwMode="auto">
          <a:xfrm>
            <a:off x="4860925" y="4941888"/>
            <a:ext cx="3887788"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ovary</a:t>
            </a:r>
            <a:endParaRPr lang="en-GB" sz="2800" dirty="0">
              <a:cs typeface="Arial" charset="0"/>
            </a:endParaRPr>
          </a:p>
        </p:txBody>
      </p:sp>
      <p:pic>
        <p:nvPicPr>
          <p:cNvPr id="13323"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473325"/>
            <a:ext cx="410368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43372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GB" sz="2800" smtClean="0"/>
              <a:t>Flower Structure Quiz</a:t>
            </a:r>
          </a:p>
        </p:txBody>
      </p:sp>
      <p:sp>
        <p:nvSpPr>
          <p:cNvPr id="14339" name="Rectangle 3"/>
          <p:cNvSpPr>
            <a:spLocks noGrp="1" noChangeArrowheads="1"/>
          </p:cNvSpPr>
          <p:nvPr>
            <p:ph type="body" idx="1"/>
          </p:nvPr>
        </p:nvSpPr>
        <p:spPr>
          <a:xfrm>
            <a:off x="468313" y="1268413"/>
            <a:ext cx="8229600" cy="676275"/>
          </a:xfrm>
        </p:spPr>
        <p:txBody>
          <a:bodyPr/>
          <a:lstStyle/>
          <a:p>
            <a:pPr eaLnBrk="1" hangingPunct="1">
              <a:defRPr/>
            </a:pPr>
            <a:r>
              <a:rPr lang="en-GB" sz="2400" smtClean="0"/>
              <a:t>Where is the ovule found in a flower?</a:t>
            </a:r>
          </a:p>
        </p:txBody>
      </p:sp>
      <p:sp>
        <p:nvSpPr>
          <p:cNvPr id="14342" name="AutoShape 6">
            <a:hlinkClick r:id="" action="ppaction://macro?name=Wrong" highlightClick="1"/>
          </p:cNvPr>
          <p:cNvSpPr>
            <a:spLocks noChangeArrowheads="1"/>
          </p:cNvSpPr>
          <p:nvPr/>
        </p:nvSpPr>
        <p:spPr bwMode="auto">
          <a:xfrm>
            <a:off x="4211638" y="2492375"/>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petals</a:t>
            </a:r>
            <a:endParaRPr lang="en-GB" sz="2800" dirty="0">
              <a:cs typeface="Arial" charset="0"/>
            </a:endParaRPr>
          </a:p>
        </p:txBody>
      </p:sp>
      <p:sp>
        <p:nvSpPr>
          <p:cNvPr id="14343" name="AutoShape 7">
            <a:hlinkClick r:id="" action="ppaction://macro?name=Wrong" highlightClick="1"/>
          </p:cNvPr>
          <p:cNvSpPr>
            <a:spLocks noChangeArrowheads="1"/>
          </p:cNvSpPr>
          <p:nvPr/>
        </p:nvSpPr>
        <p:spPr bwMode="auto">
          <a:xfrm>
            <a:off x="4211638" y="3308350"/>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style</a:t>
            </a:r>
            <a:endParaRPr lang="en-GB" sz="2800" dirty="0">
              <a:cs typeface="Arial" charset="0"/>
            </a:endParaRPr>
          </a:p>
        </p:txBody>
      </p:sp>
      <p:sp>
        <p:nvSpPr>
          <p:cNvPr id="14344" name="AutoShape 8">
            <a:hlinkClick r:id="" action="ppaction://macro?name=Wrong" highlightClick="1"/>
          </p:cNvPr>
          <p:cNvSpPr>
            <a:spLocks noChangeArrowheads="1"/>
          </p:cNvSpPr>
          <p:nvPr/>
        </p:nvSpPr>
        <p:spPr bwMode="auto">
          <a:xfrm>
            <a:off x="4211638" y="4124325"/>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nectary</a:t>
            </a:r>
            <a:endParaRPr lang="en-GB" sz="2800" dirty="0">
              <a:cs typeface="Arial" charset="0"/>
            </a:endParaRPr>
          </a:p>
        </p:txBody>
      </p:sp>
      <p:sp>
        <p:nvSpPr>
          <p:cNvPr id="14345" name="AutoShape 9">
            <a:hlinkClick r:id="" action="ppaction://macro?name=Right" highlightClick="1"/>
          </p:cNvPr>
          <p:cNvSpPr>
            <a:spLocks noChangeArrowheads="1"/>
          </p:cNvSpPr>
          <p:nvPr/>
        </p:nvSpPr>
        <p:spPr bwMode="auto">
          <a:xfrm>
            <a:off x="4211638" y="4941888"/>
            <a:ext cx="4248150"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ovary</a:t>
            </a:r>
            <a:endParaRPr lang="en-GB" sz="2800" dirty="0">
              <a:cs typeface="Arial" charset="0"/>
            </a:endParaRPr>
          </a:p>
        </p:txBody>
      </p:sp>
      <p:pic>
        <p:nvPicPr>
          <p:cNvPr id="1434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420938"/>
            <a:ext cx="3125788"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349" name="Text Box 13"/>
          <p:cNvSpPr txBox="1">
            <a:spLocks noChangeArrowheads="1"/>
          </p:cNvSpPr>
          <p:nvPr/>
        </p:nvSpPr>
        <p:spPr bwMode="auto">
          <a:xfrm>
            <a:off x="1476375"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FF6600"/>
                </a:solidFill>
                <a:cs typeface="Arial" charset="0"/>
              </a:rPr>
              <a:t>Flower Structure</a:t>
            </a:r>
            <a:r>
              <a:rPr lang="en-GB" sz="1200">
                <a:solidFill>
                  <a:schemeClr val="bg2"/>
                </a:solidFill>
                <a:cs typeface="Arial" charset="0"/>
              </a:rPr>
              <a:t>    </a:t>
            </a:r>
            <a:r>
              <a:rPr lang="en-GB" sz="1200">
                <a:solidFill>
                  <a:srgbClr val="B2B2B2"/>
                </a:solidFill>
                <a:cs typeface="Arial" charset="0"/>
              </a:rPr>
              <a:t> Pollination    </a:t>
            </a:r>
            <a:r>
              <a:rPr lang="en-GB" sz="1200">
                <a:solidFill>
                  <a:srgbClr val="FF6600"/>
                </a:solidFill>
                <a:cs typeface="Arial" charset="0"/>
              </a:rPr>
              <a:t> </a:t>
            </a:r>
            <a:r>
              <a:rPr lang="en-GB" sz="1200">
                <a:solidFill>
                  <a:srgbClr val="B2B2B2"/>
                </a:solidFill>
                <a:cs typeface="Arial" charset="0"/>
              </a:rPr>
              <a:t>Fertilisation     Seed Dispersal     Germination     Test</a:t>
            </a:r>
            <a:endParaRPr lang="en-GB" sz="1200">
              <a:cs typeface="Arial" charset="0"/>
            </a:endParaRPr>
          </a:p>
        </p:txBody>
      </p:sp>
    </p:spTree>
    <p:extLst>
      <p:ext uri="{BB962C8B-B14F-4D97-AF65-F5344CB8AC3E}">
        <p14:creationId xmlns:p14="http://schemas.microsoft.com/office/powerpoint/2010/main" val="40666869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274</TotalTime>
  <Words>620</Words>
  <Application>Microsoft Office PowerPoint</Application>
  <PresentationFormat>On-screen Show (4:3)</PresentationFormat>
  <Paragraphs>116</Paragraphs>
  <Slides>23</Slides>
  <Notes>18</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Plant Reproduction</vt:lpstr>
      <vt:lpstr>PowerPoint Presentation</vt:lpstr>
      <vt:lpstr>Ferns, Mosses and Liverworts</vt:lpstr>
      <vt:lpstr>PowerPoint Presentation</vt:lpstr>
      <vt:lpstr>Structure and function of the flower</vt:lpstr>
      <vt:lpstr>PowerPoint Presentation</vt:lpstr>
      <vt:lpstr>Flower Structure Quiz</vt:lpstr>
      <vt:lpstr>Flower Structure Quiz</vt:lpstr>
      <vt:lpstr>Flower Structure Quiz</vt:lpstr>
      <vt:lpstr>Flower Structure Quiz</vt:lpstr>
      <vt:lpstr>Pollination</vt:lpstr>
      <vt:lpstr>Pollination is the transfer of pollen from the anther to the stigma</vt:lpstr>
      <vt:lpstr>PowerPoint Presentation</vt:lpstr>
      <vt:lpstr>Pollen can be carried between flowers by insects or by wind</vt:lpstr>
      <vt:lpstr>PowerPoint Presentation</vt:lpstr>
      <vt:lpstr>Wind-pollinated flowers are different in structure to insect pollinated flowers as they do not have to attract insects to them but do need to be exposed to the wind.</vt:lpstr>
      <vt:lpstr>Insect-pollinated flowers are adapted to attract insects to enable the transfer of pollen</vt:lpstr>
      <vt:lpstr>Eggs are enclosed and protected within an ovary.</vt:lpstr>
      <vt:lpstr>Angiosperms have formed successful relationships with animals</vt:lpstr>
      <vt:lpstr>Pollination Quiz</vt:lpstr>
      <vt:lpstr>Pollination Quiz</vt:lpstr>
      <vt:lpstr>Pollination Quiz</vt:lpstr>
      <vt:lpstr>Pollination Quiz</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Reproduction</dc:title>
  <dc:creator>Sarah Preston</dc:creator>
  <cp:lastModifiedBy>Biology</cp:lastModifiedBy>
  <cp:revision>31</cp:revision>
  <dcterms:created xsi:type="dcterms:W3CDTF">2015-03-12T19:42:27Z</dcterms:created>
  <dcterms:modified xsi:type="dcterms:W3CDTF">2015-03-24T13:21:23Z</dcterms:modified>
</cp:coreProperties>
</file>